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7"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9" r:id="rId14"/>
    <p:sldId id="271" r:id="rId15"/>
    <p:sldId id="270" r:id="rId16"/>
    <p:sldId id="272" r:id="rId17"/>
    <p:sldId id="274" r:id="rId18"/>
    <p:sldId id="273" r:id="rId19"/>
    <p:sldId id="277" r:id="rId20"/>
    <p:sldId id="275" r:id="rId21"/>
    <p:sldId id="276" r:id="rId22"/>
    <p:sldId id="278" r:id="rId23"/>
    <p:sldId id="279" r:id="rId24"/>
    <p:sldId id="280"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60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6018" name="Group 2"/>
          <p:cNvGrpSpPr>
            <a:grpSpLocks/>
          </p:cNvGrpSpPr>
          <p:nvPr/>
        </p:nvGrpSpPr>
        <p:grpSpPr bwMode="auto">
          <a:xfrm>
            <a:off x="-6350" y="20638"/>
            <a:ext cx="9144000" cy="6858000"/>
            <a:chOff x="0" y="0"/>
            <a:chExt cx="5760" cy="4320"/>
          </a:xfrm>
        </p:grpSpPr>
        <p:sp>
          <p:nvSpPr>
            <p:cNvPr id="86019"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86020"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US"/>
            </a:p>
          </p:txBody>
        </p:sp>
      </p:grpSp>
      <p:sp>
        <p:nvSpPr>
          <p:cNvPr id="86021"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86022" name="Group 6"/>
          <p:cNvGrpSpPr>
            <a:grpSpLocks/>
          </p:cNvGrpSpPr>
          <p:nvPr/>
        </p:nvGrpSpPr>
        <p:grpSpPr bwMode="auto">
          <a:xfrm>
            <a:off x="-1588" y="6034088"/>
            <a:ext cx="7845426" cy="850900"/>
            <a:chOff x="0" y="3792"/>
            <a:chExt cx="4942" cy="536"/>
          </a:xfrm>
        </p:grpSpPr>
        <p:sp>
          <p:nvSpPr>
            <p:cNvPr id="86023"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US"/>
            </a:p>
          </p:txBody>
        </p:sp>
        <p:grpSp>
          <p:nvGrpSpPr>
            <p:cNvPr id="86024" name="Group 8"/>
            <p:cNvGrpSpPr>
              <a:grpSpLocks/>
            </p:cNvGrpSpPr>
            <p:nvPr userDrawn="1"/>
          </p:nvGrpSpPr>
          <p:grpSpPr bwMode="auto">
            <a:xfrm>
              <a:off x="2486" y="3792"/>
              <a:ext cx="2456" cy="536"/>
              <a:chOff x="2486" y="3792"/>
              <a:chExt cx="2456" cy="536"/>
            </a:xfrm>
          </p:grpSpPr>
          <p:sp>
            <p:nvSpPr>
              <p:cNvPr id="86025"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n-US"/>
              </a:p>
            </p:txBody>
          </p:sp>
          <p:sp>
            <p:nvSpPr>
              <p:cNvPr id="86026"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US"/>
              </a:p>
            </p:txBody>
          </p:sp>
          <p:sp>
            <p:nvSpPr>
              <p:cNvPr id="86027"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US"/>
              </a:p>
            </p:txBody>
          </p:sp>
          <p:sp>
            <p:nvSpPr>
              <p:cNvPr id="86028"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US"/>
              </a:p>
            </p:txBody>
          </p:sp>
          <p:sp>
            <p:nvSpPr>
              <p:cNvPr id="86029"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US"/>
              </a:p>
            </p:txBody>
          </p:sp>
        </p:grpSp>
        <p:sp>
          <p:nvSpPr>
            <p:cNvPr id="86030"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US"/>
            </a:p>
          </p:txBody>
        </p:sp>
      </p:grpSp>
      <p:grpSp>
        <p:nvGrpSpPr>
          <p:cNvPr id="86031" name="Group 15"/>
          <p:cNvGrpSpPr>
            <a:grpSpLocks/>
          </p:cNvGrpSpPr>
          <p:nvPr/>
        </p:nvGrpSpPr>
        <p:grpSpPr bwMode="auto">
          <a:xfrm>
            <a:off x="627063" y="6021388"/>
            <a:ext cx="5684837" cy="849312"/>
            <a:chOff x="395" y="3793"/>
            <a:chExt cx="3581" cy="535"/>
          </a:xfrm>
        </p:grpSpPr>
        <p:sp>
          <p:nvSpPr>
            <p:cNvPr id="86032"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US"/>
            </a:p>
          </p:txBody>
        </p:sp>
        <p:sp>
          <p:nvSpPr>
            <p:cNvPr id="86033"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US"/>
            </a:p>
          </p:txBody>
        </p:sp>
        <p:sp>
          <p:nvSpPr>
            <p:cNvPr id="86034"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US"/>
            </a:p>
          </p:txBody>
        </p:sp>
        <p:sp>
          <p:nvSpPr>
            <p:cNvPr id="86035"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US"/>
            </a:p>
          </p:txBody>
        </p:sp>
        <p:sp>
          <p:nvSpPr>
            <p:cNvPr id="86036"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US"/>
            </a:p>
          </p:txBody>
        </p:sp>
        <p:sp>
          <p:nvSpPr>
            <p:cNvPr id="86037"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US"/>
            </a:p>
          </p:txBody>
        </p:sp>
      </p:grpSp>
      <p:sp>
        <p:nvSpPr>
          <p:cNvPr id="86038" name="Rectangle 22"/>
          <p:cNvSpPr>
            <a:spLocks noGrp="1" noChangeArrowheads="1"/>
          </p:cNvSpPr>
          <p:nvPr>
            <p:ph type="ctrTitle" sz="quarter"/>
          </p:nvPr>
        </p:nvSpPr>
        <p:spPr>
          <a:xfrm>
            <a:off x="457200" y="1447800"/>
            <a:ext cx="8229600" cy="1736725"/>
          </a:xfrm>
        </p:spPr>
        <p:txBody>
          <a:bodyPr/>
          <a:lstStyle>
            <a:lvl1pPr>
              <a:defRPr sz="5400"/>
            </a:lvl1pPr>
          </a:lstStyle>
          <a:p>
            <a:r>
              <a:rPr lang="en-US"/>
              <a:t>Click to edit Master title style</a:t>
            </a:r>
          </a:p>
        </p:txBody>
      </p:sp>
      <p:sp>
        <p:nvSpPr>
          <p:cNvPr id="86039"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C0C0C0"/>
                  </a:outerShdw>
                </a:effectLst>
              </a:defRPr>
            </a:lvl1pPr>
          </a:lstStyle>
          <a:p>
            <a:r>
              <a:rPr lang="en-US"/>
              <a:t>Click to edit Master subtitle style</a:t>
            </a:r>
          </a:p>
        </p:txBody>
      </p:sp>
      <p:sp>
        <p:nvSpPr>
          <p:cNvPr id="86040" name="Rectangle 24"/>
          <p:cNvSpPr>
            <a:spLocks noGrp="1" noChangeArrowheads="1"/>
          </p:cNvSpPr>
          <p:nvPr>
            <p:ph type="dt" sz="quarter" idx="2"/>
          </p:nvPr>
        </p:nvSpPr>
        <p:spPr/>
        <p:txBody>
          <a:bodyPr/>
          <a:lstStyle>
            <a:lvl1pPr>
              <a:defRPr/>
            </a:lvl1pPr>
          </a:lstStyle>
          <a:p>
            <a:endParaRPr lang="en-US"/>
          </a:p>
        </p:txBody>
      </p:sp>
      <p:sp>
        <p:nvSpPr>
          <p:cNvPr id="86041" name="Rectangle 25"/>
          <p:cNvSpPr>
            <a:spLocks noGrp="1" noChangeArrowheads="1"/>
          </p:cNvSpPr>
          <p:nvPr>
            <p:ph type="sldNum" sz="quarter" idx="4"/>
          </p:nvPr>
        </p:nvSpPr>
        <p:spPr/>
        <p:txBody>
          <a:bodyPr/>
          <a:lstStyle>
            <a:lvl1pPr>
              <a:defRPr/>
            </a:lvl1pPr>
          </a:lstStyle>
          <a:p>
            <a:fld id="{1342FF3A-5176-4405-91A2-011FF787FBFE}" type="slidenum">
              <a:rPr lang="en-US"/>
              <a:pPr/>
              <a:t>‹#›</a:t>
            </a:fld>
            <a:endParaRPr lang="en-US"/>
          </a:p>
        </p:txBody>
      </p:sp>
      <p:sp>
        <p:nvSpPr>
          <p:cNvPr id="86042" name="Rectangle 26"/>
          <p:cNvSpPr>
            <a:spLocks noGrp="1" noChangeArrowheads="1"/>
          </p:cNvSpPr>
          <p:nvPr>
            <p:ph type="ftr" sz="quarter" idx="3"/>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CEA549E-0BC4-4893-9BD4-B10F3F0D950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682D00-9E21-4CD6-ACBF-54698D65004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D70F0A6C-6F04-4BE3-ACF3-C4C1BD79AD6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711AF7-56AB-4AB7-B4BE-AFB99AA1C18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F715F8-FD85-4F25-9B0A-B9DDD3F02EA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E17E0FB-0D4C-4653-AED5-FB9CE3E8E5E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339B7EF-FF8B-4E3A-8FC4-C317D0ECD17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AA98F20-4E7C-484B-A47C-3400BE305B7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360EB22-3987-43ED-B499-FECD3743190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47300E4-05C7-4446-A632-E60D0FDD8D5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823E78A-2888-48F9-BF03-11BA984563E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84994" name="Group 2"/>
          <p:cNvGrpSpPr>
            <a:grpSpLocks/>
          </p:cNvGrpSpPr>
          <p:nvPr/>
        </p:nvGrpSpPr>
        <p:grpSpPr bwMode="auto">
          <a:xfrm>
            <a:off x="0" y="0"/>
            <a:ext cx="9144000" cy="6858000"/>
            <a:chOff x="0" y="0"/>
            <a:chExt cx="5760" cy="4320"/>
          </a:xfrm>
        </p:grpSpPr>
        <p:sp>
          <p:nvSpPr>
            <p:cNvPr id="8499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8499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US"/>
            </a:p>
          </p:txBody>
        </p:sp>
      </p:grpSp>
      <p:sp>
        <p:nvSpPr>
          <p:cNvPr id="84997"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84998" name="Group 6"/>
          <p:cNvGrpSpPr>
            <a:grpSpLocks/>
          </p:cNvGrpSpPr>
          <p:nvPr/>
        </p:nvGrpSpPr>
        <p:grpSpPr bwMode="auto">
          <a:xfrm>
            <a:off x="0" y="6019800"/>
            <a:ext cx="7848600" cy="857250"/>
            <a:chOff x="0" y="3792"/>
            <a:chExt cx="4944" cy="540"/>
          </a:xfrm>
        </p:grpSpPr>
        <p:sp>
          <p:nvSpPr>
            <p:cNvPr id="8499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US"/>
            </a:p>
          </p:txBody>
        </p:sp>
        <p:grpSp>
          <p:nvGrpSpPr>
            <p:cNvPr id="85000" name="Group 8"/>
            <p:cNvGrpSpPr>
              <a:grpSpLocks/>
            </p:cNvGrpSpPr>
            <p:nvPr userDrawn="1"/>
          </p:nvGrpSpPr>
          <p:grpSpPr bwMode="auto">
            <a:xfrm>
              <a:off x="2486" y="3792"/>
              <a:ext cx="2458" cy="540"/>
              <a:chOff x="2486" y="3792"/>
              <a:chExt cx="2458" cy="540"/>
            </a:xfrm>
          </p:grpSpPr>
          <p:sp>
            <p:nvSpPr>
              <p:cNvPr id="85001"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n-US"/>
              </a:p>
            </p:txBody>
          </p:sp>
          <p:sp>
            <p:nvSpPr>
              <p:cNvPr id="85002"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US"/>
              </a:p>
            </p:txBody>
          </p:sp>
          <p:sp>
            <p:nvSpPr>
              <p:cNvPr id="85003"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US"/>
              </a:p>
            </p:txBody>
          </p:sp>
          <p:sp>
            <p:nvSpPr>
              <p:cNvPr id="85004"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US"/>
              </a:p>
            </p:txBody>
          </p:sp>
          <p:sp>
            <p:nvSpPr>
              <p:cNvPr id="85005"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US"/>
              </a:p>
            </p:txBody>
          </p:sp>
        </p:grpSp>
        <p:sp>
          <p:nvSpPr>
            <p:cNvPr id="85006"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US"/>
            </a:p>
          </p:txBody>
        </p:sp>
      </p:grpSp>
      <p:grpSp>
        <p:nvGrpSpPr>
          <p:cNvPr id="85007" name="Group 15"/>
          <p:cNvGrpSpPr>
            <a:grpSpLocks/>
          </p:cNvGrpSpPr>
          <p:nvPr/>
        </p:nvGrpSpPr>
        <p:grpSpPr bwMode="auto">
          <a:xfrm>
            <a:off x="627063" y="6021388"/>
            <a:ext cx="5684837" cy="849312"/>
            <a:chOff x="395" y="3793"/>
            <a:chExt cx="3581" cy="535"/>
          </a:xfrm>
        </p:grpSpPr>
        <p:sp>
          <p:nvSpPr>
            <p:cNvPr id="85008"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US"/>
            </a:p>
          </p:txBody>
        </p:sp>
        <p:sp>
          <p:nvSpPr>
            <p:cNvPr id="85009"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US"/>
            </a:p>
          </p:txBody>
        </p:sp>
        <p:sp>
          <p:nvSpPr>
            <p:cNvPr id="85010"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US"/>
            </a:p>
          </p:txBody>
        </p:sp>
        <p:sp>
          <p:nvSpPr>
            <p:cNvPr id="85011"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US"/>
            </a:p>
          </p:txBody>
        </p:sp>
        <p:sp>
          <p:nvSpPr>
            <p:cNvPr id="85012"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US"/>
            </a:p>
          </p:txBody>
        </p:sp>
        <p:sp>
          <p:nvSpPr>
            <p:cNvPr id="85013"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US"/>
            </a:p>
          </p:txBody>
        </p:sp>
      </p:grpSp>
      <p:sp>
        <p:nvSpPr>
          <p:cNvPr id="85014"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5015"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5016"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C0C0C0"/>
                  </a:outerShdw>
                </a:effectLst>
              </a:defRPr>
            </a:lvl1pPr>
          </a:lstStyle>
          <a:p>
            <a:endParaRPr lang="en-US"/>
          </a:p>
        </p:txBody>
      </p:sp>
      <p:sp>
        <p:nvSpPr>
          <p:cNvPr id="85017"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C0C0C0"/>
                  </a:outerShdw>
                </a:effectLst>
              </a:defRPr>
            </a:lvl1pPr>
          </a:lstStyle>
          <a:p>
            <a:endParaRPr lang="en-US"/>
          </a:p>
        </p:txBody>
      </p:sp>
      <p:sp>
        <p:nvSpPr>
          <p:cNvPr id="85018"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C0C0C0"/>
                  </a:outerShdw>
                </a:effectLst>
              </a:defRPr>
            </a:lvl1pPr>
          </a:lstStyle>
          <a:p>
            <a:fld id="{61AC2579-8B92-42CF-8CD4-0B29C2C0A09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video" Target="file:///C:\winnt\profiles\vis_049\Desktop\georobics.wm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1752600"/>
            <a:ext cx="8229600" cy="2498725"/>
          </a:xfrm>
        </p:spPr>
        <p:txBody>
          <a:bodyPr/>
          <a:lstStyle/>
          <a:p>
            <a:r>
              <a:rPr lang="en-US" sz="8800">
                <a:solidFill>
                  <a:schemeClr val="tx1"/>
                </a:solidFill>
                <a:latin typeface="Britannic Bold" pitchFamily="34" charset="0"/>
              </a:rPr>
              <a:t>Map Skills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11" name="Picture 7" descr="Abb0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304800"/>
            <a:ext cx="3657600" cy="2928938"/>
          </a:xfrm>
          <a:prstGeom prst="rect">
            <a:avLst/>
          </a:prstGeom>
          <a:noFill/>
        </p:spPr>
      </p:pic>
      <p:pic>
        <p:nvPicPr>
          <p:cNvPr id="98313" name="Picture 9" descr="grape_ararat_area"/>
          <p:cNvPicPr>
            <a:picLocks noChangeAspect="1" noChangeArrowheads="1"/>
          </p:cNvPicPr>
          <p:nvPr/>
        </p:nvPicPr>
        <p:blipFill>
          <a:blip r:embed="rId3" cstate="print"/>
          <a:srcRect/>
          <a:stretch>
            <a:fillRect/>
          </a:stretch>
        </p:blipFill>
        <p:spPr bwMode="auto">
          <a:xfrm>
            <a:off x="4057650" y="0"/>
            <a:ext cx="5086350" cy="3595688"/>
          </a:xfrm>
          <a:prstGeom prst="rect">
            <a:avLst/>
          </a:prstGeom>
          <a:noFill/>
        </p:spPr>
      </p:pic>
      <p:pic>
        <p:nvPicPr>
          <p:cNvPr id="98315" name="Picture 11" descr="A thematic map showing Texas cattle inventory by county."/>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05000" y="3048000"/>
            <a:ext cx="3195638" cy="3040063"/>
          </a:xfrm>
          <a:prstGeom prst="rect">
            <a:avLst/>
          </a:prstGeom>
          <a:noFill/>
        </p:spPr>
      </p:pic>
      <p:pic>
        <p:nvPicPr>
          <p:cNvPr id="98317" name="Picture 13" descr="legend for map"/>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410200" y="4191000"/>
            <a:ext cx="1600200" cy="1400175"/>
          </a:xfrm>
          <a:prstGeom prst="rect">
            <a:avLst/>
          </a:prstGeom>
          <a:noFill/>
        </p:spPr>
      </p:pic>
      <p:sp>
        <p:nvSpPr>
          <p:cNvPr id="98318" name="Line 14"/>
          <p:cNvSpPr>
            <a:spLocks noChangeShapeType="1"/>
          </p:cNvSpPr>
          <p:nvPr/>
        </p:nvSpPr>
        <p:spPr bwMode="auto">
          <a:xfrm>
            <a:off x="0" y="3048000"/>
            <a:ext cx="4038600" cy="0"/>
          </a:xfrm>
          <a:prstGeom prst="line">
            <a:avLst/>
          </a:prstGeom>
          <a:noFill/>
          <a:ln w="9525">
            <a:solidFill>
              <a:schemeClr val="tx1"/>
            </a:solidFill>
            <a:round/>
            <a:headEnd/>
            <a:tailEnd/>
          </a:ln>
          <a:effectLst/>
        </p:spPr>
        <p:txBody>
          <a:bodyPr/>
          <a:lstStyle/>
          <a:p>
            <a:endParaRPr lang="en-US"/>
          </a:p>
        </p:txBody>
      </p:sp>
      <p:sp>
        <p:nvSpPr>
          <p:cNvPr id="98319" name="Line 15"/>
          <p:cNvSpPr>
            <a:spLocks noChangeShapeType="1"/>
          </p:cNvSpPr>
          <p:nvPr/>
        </p:nvSpPr>
        <p:spPr bwMode="auto">
          <a:xfrm flipV="1">
            <a:off x="4038600" y="0"/>
            <a:ext cx="0" cy="304800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7" name="Rectangle 5"/>
          <p:cNvSpPr>
            <a:spLocks noGrp="1" noChangeArrowheads="1"/>
          </p:cNvSpPr>
          <p:nvPr>
            <p:ph type="title"/>
          </p:nvPr>
        </p:nvSpPr>
        <p:spPr/>
        <p:txBody>
          <a:bodyPr/>
          <a:lstStyle/>
          <a:p>
            <a:r>
              <a:rPr lang="en-US">
                <a:solidFill>
                  <a:schemeClr val="tx1"/>
                </a:solidFill>
                <a:latin typeface="Britannic Bold" pitchFamily="34" charset="0"/>
              </a:rPr>
              <a:t>Creating a Thematic Map</a:t>
            </a:r>
          </a:p>
        </p:txBody>
      </p:sp>
      <p:sp>
        <p:nvSpPr>
          <p:cNvPr id="100358" name="Rectangle 6"/>
          <p:cNvSpPr>
            <a:spLocks noGrp="1" noChangeArrowheads="1"/>
          </p:cNvSpPr>
          <p:nvPr>
            <p:ph type="body" idx="1"/>
          </p:nvPr>
        </p:nvSpPr>
        <p:spPr>
          <a:xfrm>
            <a:off x="457200" y="1295400"/>
            <a:ext cx="8229600" cy="4495800"/>
          </a:xfrm>
        </p:spPr>
        <p:txBody>
          <a:bodyPr/>
          <a:lstStyle/>
          <a:p>
            <a:r>
              <a:rPr lang="en-US" sz="2800">
                <a:latin typeface="Britannic Bold" pitchFamily="34" charset="0"/>
              </a:rPr>
              <a:t>You are now going to create a thematic map.  </a:t>
            </a:r>
          </a:p>
          <a:p>
            <a:pPr>
              <a:buFontTx/>
              <a:buNone/>
            </a:pPr>
            <a:endParaRPr lang="en-US" sz="2800">
              <a:latin typeface="Britannic Bold" pitchFamily="34" charset="0"/>
            </a:endParaRPr>
          </a:p>
          <a:p>
            <a:r>
              <a:rPr lang="en-US" sz="2800">
                <a:latin typeface="Britannic Bold" pitchFamily="34" charset="0"/>
              </a:rPr>
              <a:t>You will now choose the information you will represent on your thematic map.  You may choose to take a poll of favorite subjects, types of music, sports, birth months, etc.  Choose something you are interested in learning about.  </a:t>
            </a:r>
          </a:p>
          <a:p>
            <a:pPr>
              <a:buFontTx/>
              <a:buNone/>
            </a:pPr>
            <a:r>
              <a:rPr lang="en-US" sz="2800">
                <a:latin typeface="Britannic Bold" pitchFamily="34" charset="0"/>
              </a:rPr>
              <a:t>		</a:t>
            </a:r>
          </a:p>
          <a:p>
            <a:pPr>
              <a:buFontTx/>
              <a:buNone/>
            </a:pPr>
            <a:r>
              <a:rPr lang="en-US" sz="2800">
                <a:latin typeface="Britannic Bold" pitchFamily="34" charset="0"/>
              </a:rPr>
              <a:t>				</a:t>
            </a:r>
            <a:r>
              <a:rPr lang="en-US" sz="3600">
                <a:latin typeface="Britannic Bold" pitchFamily="34" charset="0"/>
              </a:rPr>
              <a:t>BE CREATIVE!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3" name="Rectangle 5"/>
          <p:cNvSpPr>
            <a:spLocks noChangeArrowheads="1"/>
          </p:cNvSpPr>
          <p:nvPr/>
        </p:nvSpPr>
        <p:spPr bwMode="auto">
          <a:xfrm>
            <a:off x="1600200" y="13716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34" name="Rectangle 6"/>
          <p:cNvSpPr>
            <a:spLocks noChangeArrowheads="1"/>
          </p:cNvSpPr>
          <p:nvPr/>
        </p:nvSpPr>
        <p:spPr bwMode="auto">
          <a:xfrm>
            <a:off x="1600200" y="2743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35" name="Rectangle 7"/>
          <p:cNvSpPr>
            <a:spLocks noChangeArrowheads="1"/>
          </p:cNvSpPr>
          <p:nvPr/>
        </p:nvSpPr>
        <p:spPr bwMode="auto">
          <a:xfrm>
            <a:off x="1600200" y="20574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36" name="Rectangle 8"/>
          <p:cNvSpPr>
            <a:spLocks noChangeArrowheads="1"/>
          </p:cNvSpPr>
          <p:nvPr/>
        </p:nvSpPr>
        <p:spPr bwMode="auto">
          <a:xfrm>
            <a:off x="1600200" y="3505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38" name="Rectangle 10"/>
          <p:cNvSpPr>
            <a:spLocks noChangeArrowheads="1"/>
          </p:cNvSpPr>
          <p:nvPr/>
        </p:nvSpPr>
        <p:spPr bwMode="auto">
          <a:xfrm>
            <a:off x="1600200" y="41910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39" name="Rectangle 11"/>
          <p:cNvSpPr>
            <a:spLocks noChangeArrowheads="1"/>
          </p:cNvSpPr>
          <p:nvPr/>
        </p:nvSpPr>
        <p:spPr bwMode="auto">
          <a:xfrm>
            <a:off x="2819400" y="13716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0" name="Rectangle 12"/>
          <p:cNvSpPr>
            <a:spLocks noChangeArrowheads="1"/>
          </p:cNvSpPr>
          <p:nvPr/>
        </p:nvSpPr>
        <p:spPr bwMode="auto">
          <a:xfrm>
            <a:off x="2819400" y="20574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1" name="Rectangle 13"/>
          <p:cNvSpPr>
            <a:spLocks noChangeArrowheads="1"/>
          </p:cNvSpPr>
          <p:nvPr/>
        </p:nvSpPr>
        <p:spPr bwMode="auto">
          <a:xfrm>
            <a:off x="2819400" y="3505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2" name="Rectangle 14"/>
          <p:cNvSpPr>
            <a:spLocks noChangeArrowheads="1"/>
          </p:cNvSpPr>
          <p:nvPr/>
        </p:nvSpPr>
        <p:spPr bwMode="auto">
          <a:xfrm>
            <a:off x="2819400" y="2743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3" name="Rectangle 15"/>
          <p:cNvSpPr>
            <a:spLocks noChangeArrowheads="1"/>
          </p:cNvSpPr>
          <p:nvPr/>
        </p:nvSpPr>
        <p:spPr bwMode="auto">
          <a:xfrm>
            <a:off x="2819400" y="41910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5" name="Rectangle 17"/>
          <p:cNvSpPr>
            <a:spLocks noChangeArrowheads="1"/>
          </p:cNvSpPr>
          <p:nvPr/>
        </p:nvSpPr>
        <p:spPr bwMode="auto">
          <a:xfrm>
            <a:off x="4114800" y="20574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6" name="Rectangle 18"/>
          <p:cNvSpPr>
            <a:spLocks noChangeArrowheads="1"/>
          </p:cNvSpPr>
          <p:nvPr/>
        </p:nvSpPr>
        <p:spPr bwMode="auto">
          <a:xfrm>
            <a:off x="4114800" y="13716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7" name="Rectangle 19"/>
          <p:cNvSpPr>
            <a:spLocks noChangeArrowheads="1"/>
          </p:cNvSpPr>
          <p:nvPr/>
        </p:nvSpPr>
        <p:spPr bwMode="auto">
          <a:xfrm>
            <a:off x="4114800" y="2743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8" name="Rectangle 20"/>
          <p:cNvSpPr>
            <a:spLocks noChangeArrowheads="1"/>
          </p:cNvSpPr>
          <p:nvPr/>
        </p:nvSpPr>
        <p:spPr bwMode="auto">
          <a:xfrm>
            <a:off x="4114800" y="3505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49" name="Rectangle 21"/>
          <p:cNvSpPr>
            <a:spLocks noChangeArrowheads="1"/>
          </p:cNvSpPr>
          <p:nvPr/>
        </p:nvSpPr>
        <p:spPr bwMode="auto">
          <a:xfrm>
            <a:off x="5334000" y="13716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51" name="Rectangle 23"/>
          <p:cNvSpPr>
            <a:spLocks noChangeArrowheads="1"/>
          </p:cNvSpPr>
          <p:nvPr/>
        </p:nvSpPr>
        <p:spPr bwMode="auto">
          <a:xfrm>
            <a:off x="4114800" y="41910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52" name="Rectangle 24"/>
          <p:cNvSpPr>
            <a:spLocks noChangeArrowheads="1"/>
          </p:cNvSpPr>
          <p:nvPr/>
        </p:nvSpPr>
        <p:spPr bwMode="auto">
          <a:xfrm>
            <a:off x="5334000" y="3505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53" name="Rectangle 25"/>
          <p:cNvSpPr>
            <a:spLocks noChangeArrowheads="1"/>
          </p:cNvSpPr>
          <p:nvPr/>
        </p:nvSpPr>
        <p:spPr bwMode="auto">
          <a:xfrm>
            <a:off x="6553200" y="13716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54" name="Rectangle 26"/>
          <p:cNvSpPr>
            <a:spLocks noChangeArrowheads="1"/>
          </p:cNvSpPr>
          <p:nvPr/>
        </p:nvSpPr>
        <p:spPr bwMode="auto">
          <a:xfrm>
            <a:off x="5334000" y="2743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55" name="Rectangle 27"/>
          <p:cNvSpPr>
            <a:spLocks noChangeArrowheads="1"/>
          </p:cNvSpPr>
          <p:nvPr/>
        </p:nvSpPr>
        <p:spPr bwMode="auto">
          <a:xfrm>
            <a:off x="5334000" y="20574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56" name="Rectangle 28"/>
          <p:cNvSpPr>
            <a:spLocks noChangeArrowheads="1"/>
          </p:cNvSpPr>
          <p:nvPr/>
        </p:nvSpPr>
        <p:spPr bwMode="auto">
          <a:xfrm>
            <a:off x="6553200" y="2743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57" name="Rectangle 29"/>
          <p:cNvSpPr>
            <a:spLocks noChangeArrowheads="1"/>
          </p:cNvSpPr>
          <p:nvPr/>
        </p:nvSpPr>
        <p:spPr bwMode="auto">
          <a:xfrm>
            <a:off x="6553200" y="20574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
        <p:nvSpPr>
          <p:cNvPr id="99358" name="Rectangle 30"/>
          <p:cNvSpPr>
            <a:spLocks noGrp="1" noChangeArrowheads="1"/>
          </p:cNvSpPr>
          <p:nvPr>
            <p:ph type="title"/>
          </p:nvPr>
        </p:nvSpPr>
        <p:spPr>
          <a:xfrm>
            <a:off x="457200" y="0"/>
            <a:ext cx="8229600" cy="1143000"/>
          </a:xfrm>
        </p:spPr>
        <p:txBody>
          <a:bodyPr/>
          <a:lstStyle/>
          <a:p>
            <a:r>
              <a:rPr lang="en-US" sz="2400">
                <a:solidFill>
                  <a:schemeClr val="tx1"/>
                </a:solidFill>
                <a:latin typeface="Britannic Bold" pitchFamily="34" charset="0"/>
              </a:rPr>
              <a:t>The classroom is set up in the following manner…</a:t>
            </a:r>
          </a:p>
        </p:txBody>
      </p:sp>
      <p:sp>
        <p:nvSpPr>
          <p:cNvPr id="99360" name="Text Box 32"/>
          <p:cNvSpPr txBox="1">
            <a:spLocks noChangeArrowheads="1"/>
          </p:cNvSpPr>
          <p:nvPr/>
        </p:nvSpPr>
        <p:spPr bwMode="auto">
          <a:xfrm>
            <a:off x="7162800" y="5410200"/>
            <a:ext cx="1600200" cy="336550"/>
          </a:xfrm>
          <a:prstGeom prst="rect">
            <a:avLst/>
          </a:prstGeom>
          <a:noFill/>
          <a:ln w="9525">
            <a:noFill/>
            <a:miter lim="800000"/>
            <a:headEnd/>
            <a:tailEnd/>
          </a:ln>
          <a:effectLst/>
        </p:spPr>
        <p:txBody>
          <a:bodyPr>
            <a:spAutoFit/>
          </a:bodyPr>
          <a:lstStyle/>
          <a:p>
            <a:pPr>
              <a:spcBef>
                <a:spcPct val="50000"/>
              </a:spcBef>
            </a:pPr>
            <a:r>
              <a:rPr lang="en-US" sz="1600">
                <a:latin typeface="Britannic Bold" pitchFamily="34" charset="0"/>
              </a:rPr>
              <a:t>= Student Desk</a:t>
            </a:r>
          </a:p>
        </p:txBody>
      </p:sp>
      <p:sp>
        <p:nvSpPr>
          <p:cNvPr id="99384" name="Rectangle 56"/>
          <p:cNvSpPr>
            <a:spLocks noChangeArrowheads="1"/>
          </p:cNvSpPr>
          <p:nvPr/>
        </p:nvSpPr>
        <p:spPr bwMode="auto">
          <a:xfrm>
            <a:off x="6248400" y="5410200"/>
            <a:ext cx="914400" cy="457200"/>
          </a:xfrm>
          <a:prstGeom prst="rect">
            <a:avLst/>
          </a:prstGeom>
          <a:solidFill>
            <a:schemeClr val="folHlink"/>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z="3200">
                <a:latin typeface="Britannic Bold" pitchFamily="34" charset="0"/>
              </a:rPr>
              <a:t>Now choose what you want to know…</a:t>
            </a:r>
          </a:p>
        </p:txBody>
      </p:sp>
      <p:sp>
        <p:nvSpPr>
          <p:cNvPr id="105475" name="Rectangle 3"/>
          <p:cNvSpPr>
            <a:spLocks noGrp="1" noChangeArrowheads="1"/>
          </p:cNvSpPr>
          <p:nvPr>
            <p:ph type="body" idx="1"/>
          </p:nvPr>
        </p:nvSpPr>
        <p:spPr>
          <a:xfrm>
            <a:off x="228600" y="1676400"/>
            <a:ext cx="8915400" cy="4495800"/>
          </a:xfrm>
        </p:spPr>
        <p:txBody>
          <a:bodyPr/>
          <a:lstStyle/>
          <a:p>
            <a:r>
              <a:rPr lang="en-US">
                <a:latin typeface="Britannic Bold" pitchFamily="34" charset="0"/>
              </a:rPr>
              <a:t>I would like to know which pizza toppings students prefer to eat from the following list:</a:t>
            </a:r>
          </a:p>
          <a:p>
            <a:pPr>
              <a:buFontTx/>
              <a:buNone/>
            </a:pPr>
            <a:r>
              <a:rPr lang="en-US">
                <a:latin typeface="Britannic Bold" pitchFamily="34" charset="0"/>
              </a:rPr>
              <a:t>	</a:t>
            </a:r>
          </a:p>
          <a:p>
            <a:pPr>
              <a:buFontTx/>
              <a:buNone/>
            </a:pPr>
            <a:r>
              <a:rPr lang="en-US">
                <a:latin typeface="Britannic Bold" pitchFamily="34" charset="0"/>
              </a:rPr>
              <a:t>	</a:t>
            </a:r>
            <a:r>
              <a:rPr lang="en-US">
                <a:solidFill>
                  <a:schemeClr val="bg2"/>
                </a:solidFill>
                <a:latin typeface="Britannic Bold" pitchFamily="34" charset="0"/>
              </a:rPr>
              <a:t>Pepperoni, Hamburger, Cheese, </a:t>
            </a:r>
            <a:r>
              <a:rPr lang="en-US" sz="1800">
                <a:solidFill>
                  <a:schemeClr val="bg2"/>
                </a:solidFill>
                <a:latin typeface="Britannic Bold" pitchFamily="34" charset="0"/>
              </a:rPr>
              <a:t>or </a:t>
            </a:r>
            <a:r>
              <a:rPr lang="en-US">
                <a:solidFill>
                  <a:schemeClr val="bg2"/>
                </a:solidFill>
                <a:latin typeface="Britannic Bold" pitchFamily="34" charset="0"/>
              </a:rPr>
              <a:t>Sausage.</a:t>
            </a:r>
          </a:p>
          <a:p>
            <a:pPr>
              <a:buFontTx/>
              <a:buNone/>
            </a:pPr>
            <a:endParaRPr lang="en-US">
              <a:solidFill>
                <a:schemeClr val="bg2"/>
              </a:solidFill>
              <a:latin typeface="Britannic Bold" pitchFamily="34" charset="0"/>
            </a:endParaRPr>
          </a:p>
          <a:p>
            <a:r>
              <a:rPr lang="en-US">
                <a:latin typeface="Britannic Bold" pitchFamily="34" charset="0"/>
              </a:rPr>
              <a:t>I will now ask the students to choose from this list of toppings and record the results.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990600"/>
            <a:ext cx="8229600" cy="3657600"/>
          </a:xfrm>
        </p:spPr>
        <p:txBody>
          <a:bodyPr/>
          <a:lstStyle/>
          <a:p>
            <a:r>
              <a:rPr lang="en-US" sz="3600">
                <a:solidFill>
                  <a:schemeClr val="tx1"/>
                </a:solidFill>
                <a:latin typeface="Britannic Bold" pitchFamily="34" charset="0"/>
              </a:rPr>
              <a:t>Now you must choose a way to represent the information you have gathered.  I have chosen to use different colors so that we may see the distribution of topping preferences.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152400" y="152400"/>
            <a:ext cx="3352800" cy="914400"/>
          </a:xfrm>
        </p:spPr>
        <p:txBody>
          <a:bodyPr/>
          <a:lstStyle/>
          <a:p>
            <a:pPr algn="l"/>
            <a:r>
              <a:rPr lang="en-US" sz="2000">
                <a:solidFill>
                  <a:schemeClr val="tx1"/>
                </a:solidFill>
                <a:latin typeface="Britannic Bold" pitchFamily="34" charset="0"/>
              </a:rPr>
              <a:t>For example, the thematic map of my classroom may look like this…</a:t>
            </a:r>
          </a:p>
        </p:txBody>
      </p:sp>
      <p:sp>
        <p:nvSpPr>
          <p:cNvPr id="106500" name="Rectangle 4"/>
          <p:cNvSpPr>
            <a:spLocks noChangeArrowheads="1"/>
          </p:cNvSpPr>
          <p:nvPr/>
        </p:nvSpPr>
        <p:spPr bwMode="auto">
          <a:xfrm>
            <a:off x="1600200" y="13716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01" name="Rectangle 5"/>
          <p:cNvSpPr>
            <a:spLocks noChangeArrowheads="1"/>
          </p:cNvSpPr>
          <p:nvPr/>
        </p:nvSpPr>
        <p:spPr bwMode="auto">
          <a:xfrm>
            <a:off x="1600200" y="27432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02" name="Rectangle 6"/>
          <p:cNvSpPr>
            <a:spLocks noChangeArrowheads="1"/>
          </p:cNvSpPr>
          <p:nvPr/>
        </p:nvSpPr>
        <p:spPr bwMode="auto">
          <a:xfrm>
            <a:off x="1600200" y="2057400"/>
            <a:ext cx="914400" cy="457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106503" name="Rectangle 7"/>
          <p:cNvSpPr>
            <a:spLocks noChangeArrowheads="1"/>
          </p:cNvSpPr>
          <p:nvPr/>
        </p:nvSpPr>
        <p:spPr bwMode="auto">
          <a:xfrm>
            <a:off x="1600200" y="3505200"/>
            <a:ext cx="914400" cy="457200"/>
          </a:xfrm>
          <a:prstGeom prst="rect">
            <a:avLst/>
          </a:prstGeom>
          <a:solidFill>
            <a:srgbClr val="FF9900"/>
          </a:solidFill>
          <a:ln w="9525">
            <a:solidFill>
              <a:schemeClr val="tx1"/>
            </a:solidFill>
            <a:miter lim="800000"/>
            <a:headEnd/>
            <a:tailEnd/>
          </a:ln>
          <a:effectLst/>
        </p:spPr>
        <p:txBody>
          <a:bodyPr wrap="none" anchor="ctr"/>
          <a:lstStyle/>
          <a:p>
            <a:endParaRPr lang="en-US"/>
          </a:p>
        </p:txBody>
      </p:sp>
      <p:sp>
        <p:nvSpPr>
          <p:cNvPr id="106504" name="Rectangle 8"/>
          <p:cNvSpPr>
            <a:spLocks noChangeArrowheads="1"/>
          </p:cNvSpPr>
          <p:nvPr/>
        </p:nvSpPr>
        <p:spPr bwMode="auto">
          <a:xfrm>
            <a:off x="1600200" y="41910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05" name="Rectangle 9"/>
          <p:cNvSpPr>
            <a:spLocks noChangeArrowheads="1"/>
          </p:cNvSpPr>
          <p:nvPr/>
        </p:nvSpPr>
        <p:spPr bwMode="auto">
          <a:xfrm>
            <a:off x="2819400" y="13716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06" name="Rectangle 10"/>
          <p:cNvSpPr>
            <a:spLocks noChangeArrowheads="1"/>
          </p:cNvSpPr>
          <p:nvPr/>
        </p:nvSpPr>
        <p:spPr bwMode="auto">
          <a:xfrm>
            <a:off x="2819400" y="2057400"/>
            <a:ext cx="914400" cy="457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106507" name="Rectangle 11"/>
          <p:cNvSpPr>
            <a:spLocks noChangeArrowheads="1"/>
          </p:cNvSpPr>
          <p:nvPr/>
        </p:nvSpPr>
        <p:spPr bwMode="auto">
          <a:xfrm>
            <a:off x="2819400" y="35052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08" name="Rectangle 12"/>
          <p:cNvSpPr>
            <a:spLocks noChangeArrowheads="1"/>
          </p:cNvSpPr>
          <p:nvPr/>
        </p:nvSpPr>
        <p:spPr bwMode="auto">
          <a:xfrm>
            <a:off x="2819400" y="2743200"/>
            <a:ext cx="914400" cy="457200"/>
          </a:xfrm>
          <a:prstGeom prst="rect">
            <a:avLst/>
          </a:prstGeom>
          <a:solidFill>
            <a:srgbClr val="993300"/>
          </a:solidFill>
          <a:ln w="9525">
            <a:solidFill>
              <a:schemeClr val="tx1"/>
            </a:solidFill>
            <a:miter lim="800000"/>
            <a:headEnd/>
            <a:tailEnd/>
          </a:ln>
          <a:effectLst/>
        </p:spPr>
        <p:txBody>
          <a:bodyPr wrap="none" anchor="ctr"/>
          <a:lstStyle/>
          <a:p>
            <a:endParaRPr lang="en-US"/>
          </a:p>
        </p:txBody>
      </p:sp>
      <p:sp>
        <p:nvSpPr>
          <p:cNvPr id="106509" name="Rectangle 13"/>
          <p:cNvSpPr>
            <a:spLocks noChangeArrowheads="1"/>
          </p:cNvSpPr>
          <p:nvPr/>
        </p:nvSpPr>
        <p:spPr bwMode="auto">
          <a:xfrm>
            <a:off x="2819400" y="4191000"/>
            <a:ext cx="914400" cy="457200"/>
          </a:xfrm>
          <a:prstGeom prst="rect">
            <a:avLst/>
          </a:prstGeom>
          <a:solidFill>
            <a:srgbClr val="993300"/>
          </a:solidFill>
          <a:ln w="9525">
            <a:solidFill>
              <a:schemeClr val="tx1"/>
            </a:solidFill>
            <a:miter lim="800000"/>
            <a:headEnd/>
            <a:tailEnd/>
          </a:ln>
          <a:effectLst/>
        </p:spPr>
        <p:txBody>
          <a:bodyPr wrap="none" anchor="ctr"/>
          <a:lstStyle/>
          <a:p>
            <a:endParaRPr lang="en-US"/>
          </a:p>
        </p:txBody>
      </p:sp>
      <p:sp>
        <p:nvSpPr>
          <p:cNvPr id="106510" name="Rectangle 14"/>
          <p:cNvSpPr>
            <a:spLocks noChangeArrowheads="1"/>
          </p:cNvSpPr>
          <p:nvPr/>
        </p:nvSpPr>
        <p:spPr bwMode="auto">
          <a:xfrm>
            <a:off x="4114800" y="2057400"/>
            <a:ext cx="914400" cy="457200"/>
          </a:xfrm>
          <a:prstGeom prst="rect">
            <a:avLst/>
          </a:prstGeom>
          <a:solidFill>
            <a:srgbClr val="993300"/>
          </a:solidFill>
          <a:ln w="9525">
            <a:solidFill>
              <a:schemeClr val="tx1"/>
            </a:solidFill>
            <a:miter lim="800000"/>
            <a:headEnd/>
            <a:tailEnd/>
          </a:ln>
          <a:effectLst/>
        </p:spPr>
        <p:txBody>
          <a:bodyPr wrap="none" anchor="ctr"/>
          <a:lstStyle/>
          <a:p>
            <a:endParaRPr lang="en-US"/>
          </a:p>
        </p:txBody>
      </p:sp>
      <p:sp>
        <p:nvSpPr>
          <p:cNvPr id="106511" name="Rectangle 15"/>
          <p:cNvSpPr>
            <a:spLocks noChangeArrowheads="1"/>
          </p:cNvSpPr>
          <p:nvPr/>
        </p:nvSpPr>
        <p:spPr bwMode="auto">
          <a:xfrm>
            <a:off x="4114800" y="1371600"/>
            <a:ext cx="914400" cy="457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106512" name="Rectangle 16"/>
          <p:cNvSpPr>
            <a:spLocks noChangeArrowheads="1"/>
          </p:cNvSpPr>
          <p:nvPr/>
        </p:nvSpPr>
        <p:spPr bwMode="auto">
          <a:xfrm>
            <a:off x="4114800" y="27432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13" name="Rectangle 17"/>
          <p:cNvSpPr>
            <a:spLocks noChangeArrowheads="1"/>
          </p:cNvSpPr>
          <p:nvPr/>
        </p:nvSpPr>
        <p:spPr bwMode="auto">
          <a:xfrm>
            <a:off x="4114800" y="3505200"/>
            <a:ext cx="914400" cy="457200"/>
          </a:xfrm>
          <a:prstGeom prst="rect">
            <a:avLst/>
          </a:prstGeom>
          <a:solidFill>
            <a:srgbClr val="FF9900"/>
          </a:solidFill>
          <a:ln w="9525">
            <a:solidFill>
              <a:schemeClr val="tx1"/>
            </a:solidFill>
            <a:miter lim="800000"/>
            <a:headEnd/>
            <a:tailEnd/>
          </a:ln>
          <a:effectLst/>
        </p:spPr>
        <p:txBody>
          <a:bodyPr wrap="none" anchor="ctr"/>
          <a:lstStyle/>
          <a:p>
            <a:endParaRPr lang="en-US"/>
          </a:p>
        </p:txBody>
      </p:sp>
      <p:sp>
        <p:nvSpPr>
          <p:cNvPr id="106514" name="Rectangle 18"/>
          <p:cNvSpPr>
            <a:spLocks noChangeArrowheads="1"/>
          </p:cNvSpPr>
          <p:nvPr/>
        </p:nvSpPr>
        <p:spPr bwMode="auto">
          <a:xfrm>
            <a:off x="5334000" y="1371600"/>
            <a:ext cx="914400" cy="457200"/>
          </a:xfrm>
          <a:prstGeom prst="rect">
            <a:avLst/>
          </a:prstGeom>
          <a:solidFill>
            <a:srgbClr val="993300"/>
          </a:solidFill>
          <a:ln w="9525">
            <a:solidFill>
              <a:schemeClr val="tx1"/>
            </a:solidFill>
            <a:miter lim="800000"/>
            <a:headEnd/>
            <a:tailEnd/>
          </a:ln>
          <a:effectLst/>
        </p:spPr>
        <p:txBody>
          <a:bodyPr wrap="none" anchor="ctr"/>
          <a:lstStyle/>
          <a:p>
            <a:endParaRPr lang="en-US"/>
          </a:p>
        </p:txBody>
      </p:sp>
      <p:sp>
        <p:nvSpPr>
          <p:cNvPr id="106515" name="Rectangle 19"/>
          <p:cNvSpPr>
            <a:spLocks noChangeArrowheads="1"/>
          </p:cNvSpPr>
          <p:nvPr/>
        </p:nvSpPr>
        <p:spPr bwMode="auto">
          <a:xfrm>
            <a:off x="4114800" y="4191000"/>
            <a:ext cx="914400" cy="457200"/>
          </a:xfrm>
          <a:prstGeom prst="rect">
            <a:avLst/>
          </a:prstGeom>
          <a:solidFill>
            <a:srgbClr val="993300"/>
          </a:solidFill>
          <a:ln w="9525">
            <a:solidFill>
              <a:schemeClr val="tx1"/>
            </a:solidFill>
            <a:miter lim="800000"/>
            <a:headEnd/>
            <a:tailEnd/>
          </a:ln>
          <a:effectLst/>
        </p:spPr>
        <p:txBody>
          <a:bodyPr wrap="none" anchor="ctr"/>
          <a:lstStyle/>
          <a:p>
            <a:endParaRPr lang="en-US"/>
          </a:p>
        </p:txBody>
      </p:sp>
      <p:sp>
        <p:nvSpPr>
          <p:cNvPr id="106516" name="Rectangle 20"/>
          <p:cNvSpPr>
            <a:spLocks noChangeArrowheads="1"/>
          </p:cNvSpPr>
          <p:nvPr/>
        </p:nvSpPr>
        <p:spPr bwMode="auto">
          <a:xfrm>
            <a:off x="5334000" y="35052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17" name="Rectangle 21"/>
          <p:cNvSpPr>
            <a:spLocks noChangeArrowheads="1"/>
          </p:cNvSpPr>
          <p:nvPr/>
        </p:nvSpPr>
        <p:spPr bwMode="auto">
          <a:xfrm>
            <a:off x="6553200" y="13716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18" name="Rectangle 22"/>
          <p:cNvSpPr>
            <a:spLocks noChangeArrowheads="1"/>
          </p:cNvSpPr>
          <p:nvPr/>
        </p:nvSpPr>
        <p:spPr bwMode="auto">
          <a:xfrm>
            <a:off x="5334000" y="2743200"/>
            <a:ext cx="914400" cy="457200"/>
          </a:xfrm>
          <a:prstGeom prst="rect">
            <a:avLst/>
          </a:prstGeom>
          <a:solidFill>
            <a:srgbClr val="FF9900"/>
          </a:solidFill>
          <a:ln w="9525">
            <a:solidFill>
              <a:schemeClr val="tx1"/>
            </a:solidFill>
            <a:miter lim="800000"/>
            <a:headEnd/>
            <a:tailEnd/>
          </a:ln>
          <a:effectLst/>
        </p:spPr>
        <p:txBody>
          <a:bodyPr wrap="none" anchor="ctr"/>
          <a:lstStyle/>
          <a:p>
            <a:endParaRPr lang="en-US"/>
          </a:p>
        </p:txBody>
      </p:sp>
      <p:sp>
        <p:nvSpPr>
          <p:cNvPr id="106519" name="Rectangle 23"/>
          <p:cNvSpPr>
            <a:spLocks noChangeArrowheads="1"/>
          </p:cNvSpPr>
          <p:nvPr/>
        </p:nvSpPr>
        <p:spPr bwMode="auto">
          <a:xfrm>
            <a:off x="5334000" y="20574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20" name="Rectangle 24"/>
          <p:cNvSpPr>
            <a:spLocks noChangeArrowheads="1"/>
          </p:cNvSpPr>
          <p:nvPr/>
        </p:nvSpPr>
        <p:spPr bwMode="auto">
          <a:xfrm>
            <a:off x="6553200" y="27432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21" name="Rectangle 25"/>
          <p:cNvSpPr>
            <a:spLocks noChangeArrowheads="1"/>
          </p:cNvSpPr>
          <p:nvPr/>
        </p:nvSpPr>
        <p:spPr bwMode="auto">
          <a:xfrm>
            <a:off x="6553200" y="2057400"/>
            <a:ext cx="914400" cy="4572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106522" name="Oval 26"/>
          <p:cNvSpPr>
            <a:spLocks noChangeArrowheads="1"/>
          </p:cNvSpPr>
          <p:nvPr/>
        </p:nvSpPr>
        <p:spPr bwMode="auto">
          <a:xfrm>
            <a:off x="304800" y="5410200"/>
            <a:ext cx="381000" cy="3810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106523" name="Oval 27"/>
          <p:cNvSpPr>
            <a:spLocks noChangeArrowheads="1"/>
          </p:cNvSpPr>
          <p:nvPr/>
        </p:nvSpPr>
        <p:spPr bwMode="auto">
          <a:xfrm>
            <a:off x="2667000" y="5410200"/>
            <a:ext cx="381000" cy="381000"/>
          </a:xfrm>
          <a:prstGeom prst="ellipse">
            <a:avLst/>
          </a:prstGeom>
          <a:solidFill>
            <a:srgbClr val="993300"/>
          </a:solidFill>
          <a:ln w="9525">
            <a:solidFill>
              <a:schemeClr val="tx1"/>
            </a:solidFill>
            <a:round/>
            <a:headEnd/>
            <a:tailEnd/>
          </a:ln>
          <a:effectLst/>
        </p:spPr>
        <p:txBody>
          <a:bodyPr wrap="none" anchor="ctr"/>
          <a:lstStyle/>
          <a:p>
            <a:endParaRPr lang="en-US"/>
          </a:p>
        </p:txBody>
      </p:sp>
      <p:sp>
        <p:nvSpPr>
          <p:cNvPr id="106524" name="Oval 28"/>
          <p:cNvSpPr>
            <a:spLocks noChangeArrowheads="1"/>
          </p:cNvSpPr>
          <p:nvPr/>
        </p:nvSpPr>
        <p:spPr bwMode="auto">
          <a:xfrm>
            <a:off x="5257800" y="5408613"/>
            <a:ext cx="381000" cy="381000"/>
          </a:xfrm>
          <a:prstGeom prst="ellipse">
            <a:avLst/>
          </a:prstGeom>
          <a:solidFill>
            <a:srgbClr val="FFFFFF"/>
          </a:solidFill>
          <a:ln w="9525">
            <a:solidFill>
              <a:schemeClr val="tx1"/>
            </a:solidFill>
            <a:round/>
            <a:headEnd/>
            <a:tailEnd/>
          </a:ln>
          <a:effectLst/>
        </p:spPr>
        <p:txBody>
          <a:bodyPr wrap="none" anchor="ctr"/>
          <a:lstStyle/>
          <a:p>
            <a:endParaRPr lang="en-US"/>
          </a:p>
        </p:txBody>
      </p:sp>
      <p:sp>
        <p:nvSpPr>
          <p:cNvPr id="106525" name="Oval 29"/>
          <p:cNvSpPr>
            <a:spLocks noChangeArrowheads="1"/>
          </p:cNvSpPr>
          <p:nvPr/>
        </p:nvSpPr>
        <p:spPr bwMode="auto">
          <a:xfrm>
            <a:off x="7239000" y="5408613"/>
            <a:ext cx="381000" cy="381000"/>
          </a:xfrm>
          <a:prstGeom prst="ellipse">
            <a:avLst/>
          </a:prstGeom>
          <a:solidFill>
            <a:srgbClr val="FF9900"/>
          </a:solidFill>
          <a:ln w="9525">
            <a:solidFill>
              <a:schemeClr val="tx1"/>
            </a:solidFill>
            <a:round/>
            <a:headEnd/>
            <a:tailEnd/>
          </a:ln>
          <a:effectLst/>
        </p:spPr>
        <p:txBody>
          <a:bodyPr wrap="none" anchor="ctr"/>
          <a:lstStyle/>
          <a:p>
            <a:endParaRPr lang="en-US"/>
          </a:p>
        </p:txBody>
      </p:sp>
      <p:sp>
        <p:nvSpPr>
          <p:cNvPr id="106526" name="Text Box 30"/>
          <p:cNvSpPr txBox="1">
            <a:spLocks noChangeArrowheads="1"/>
          </p:cNvSpPr>
          <p:nvPr/>
        </p:nvSpPr>
        <p:spPr bwMode="auto">
          <a:xfrm>
            <a:off x="762000" y="5411788"/>
            <a:ext cx="1211263" cy="366712"/>
          </a:xfrm>
          <a:prstGeom prst="rect">
            <a:avLst/>
          </a:prstGeom>
          <a:noFill/>
          <a:ln w="9525">
            <a:noFill/>
            <a:miter lim="800000"/>
            <a:headEnd/>
            <a:tailEnd/>
          </a:ln>
          <a:effectLst/>
        </p:spPr>
        <p:txBody>
          <a:bodyPr wrap="none">
            <a:spAutoFit/>
          </a:bodyPr>
          <a:lstStyle/>
          <a:p>
            <a:r>
              <a:rPr lang="en-US">
                <a:latin typeface="Britannic Bold" pitchFamily="34" charset="0"/>
              </a:rPr>
              <a:t>Pepperoni</a:t>
            </a:r>
          </a:p>
        </p:txBody>
      </p:sp>
      <p:sp>
        <p:nvSpPr>
          <p:cNvPr id="106527" name="Text Box 31"/>
          <p:cNvSpPr txBox="1">
            <a:spLocks noChangeArrowheads="1"/>
          </p:cNvSpPr>
          <p:nvPr/>
        </p:nvSpPr>
        <p:spPr bwMode="auto">
          <a:xfrm>
            <a:off x="3124200" y="5410200"/>
            <a:ext cx="1327150" cy="366713"/>
          </a:xfrm>
          <a:prstGeom prst="rect">
            <a:avLst/>
          </a:prstGeom>
          <a:noFill/>
          <a:ln w="9525">
            <a:noFill/>
            <a:miter lim="800000"/>
            <a:headEnd/>
            <a:tailEnd/>
          </a:ln>
          <a:effectLst/>
        </p:spPr>
        <p:txBody>
          <a:bodyPr wrap="none">
            <a:spAutoFit/>
          </a:bodyPr>
          <a:lstStyle/>
          <a:p>
            <a:r>
              <a:rPr lang="en-US">
                <a:latin typeface="Britannic Bold" pitchFamily="34" charset="0"/>
              </a:rPr>
              <a:t>Hamburger</a:t>
            </a:r>
          </a:p>
        </p:txBody>
      </p:sp>
      <p:sp>
        <p:nvSpPr>
          <p:cNvPr id="106528" name="Text Box 32"/>
          <p:cNvSpPr txBox="1">
            <a:spLocks noChangeArrowheads="1"/>
          </p:cNvSpPr>
          <p:nvPr/>
        </p:nvSpPr>
        <p:spPr bwMode="auto">
          <a:xfrm>
            <a:off x="5715000" y="5410200"/>
            <a:ext cx="901700" cy="366713"/>
          </a:xfrm>
          <a:prstGeom prst="rect">
            <a:avLst/>
          </a:prstGeom>
          <a:noFill/>
          <a:ln w="9525">
            <a:noFill/>
            <a:miter lim="800000"/>
            <a:headEnd/>
            <a:tailEnd/>
          </a:ln>
          <a:effectLst/>
        </p:spPr>
        <p:txBody>
          <a:bodyPr wrap="none">
            <a:spAutoFit/>
          </a:bodyPr>
          <a:lstStyle/>
          <a:p>
            <a:r>
              <a:rPr lang="en-US">
                <a:latin typeface="Britannic Bold" pitchFamily="34" charset="0"/>
              </a:rPr>
              <a:t>Cheese</a:t>
            </a:r>
          </a:p>
        </p:txBody>
      </p:sp>
      <p:sp>
        <p:nvSpPr>
          <p:cNvPr id="106529" name="Text Box 33"/>
          <p:cNvSpPr txBox="1">
            <a:spLocks noChangeArrowheads="1"/>
          </p:cNvSpPr>
          <p:nvPr/>
        </p:nvSpPr>
        <p:spPr bwMode="auto">
          <a:xfrm>
            <a:off x="7696200" y="5410200"/>
            <a:ext cx="1027113" cy="366713"/>
          </a:xfrm>
          <a:prstGeom prst="rect">
            <a:avLst/>
          </a:prstGeom>
          <a:noFill/>
          <a:ln w="9525">
            <a:noFill/>
            <a:miter lim="800000"/>
            <a:headEnd/>
            <a:tailEnd/>
          </a:ln>
          <a:effectLst/>
        </p:spPr>
        <p:txBody>
          <a:bodyPr wrap="none">
            <a:spAutoFit/>
          </a:bodyPr>
          <a:lstStyle/>
          <a:p>
            <a:r>
              <a:rPr lang="en-US">
                <a:latin typeface="Britannic Bold" pitchFamily="34" charset="0"/>
              </a:rPr>
              <a:t>Sausage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Grp="1" noChangeArrowheads="1"/>
          </p:cNvSpPr>
          <p:nvPr>
            <p:ph type="title"/>
          </p:nvPr>
        </p:nvSpPr>
        <p:spPr>
          <a:xfrm>
            <a:off x="533400" y="762000"/>
            <a:ext cx="8229600" cy="1143000"/>
          </a:xfrm>
        </p:spPr>
        <p:txBody>
          <a:bodyPr/>
          <a:lstStyle/>
          <a:p>
            <a:r>
              <a:rPr lang="en-US" sz="4000">
                <a:solidFill>
                  <a:schemeClr val="tx1"/>
                </a:solidFill>
                <a:latin typeface="Britannic Bold" pitchFamily="34" charset="0"/>
              </a:rPr>
              <a:t>According to this thematic map of the classroom, which pizza topping is the most popular?</a:t>
            </a:r>
            <a:r>
              <a:rPr lang="en-US" sz="4000">
                <a:solidFill>
                  <a:schemeClr val="tx1"/>
                </a:solidFill>
              </a:rPr>
              <a:t>  </a:t>
            </a:r>
          </a:p>
        </p:txBody>
      </p:sp>
      <p:pic>
        <p:nvPicPr>
          <p:cNvPr id="108550" name="Picture 6" descr="Pepperoni"/>
          <p:cNvPicPr>
            <a:picLocks noChangeAspect="1" noChangeArrowheads="1"/>
          </p:cNvPicPr>
          <p:nvPr/>
        </p:nvPicPr>
        <p:blipFill>
          <a:blip r:embed="rId2" cstate="print"/>
          <a:srcRect/>
          <a:stretch>
            <a:fillRect/>
          </a:stretch>
        </p:blipFill>
        <p:spPr bwMode="auto">
          <a:xfrm>
            <a:off x="3200400" y="2590800"/>
            <a:ext cx="2971800" cy="27098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08550"/>
                                        </p:tgtEl>
                                        <p:attrNameLst>
                                          <p:attrName>style.visibility</p:attrName>
                                        </p:attrNameLst>
                                      </p:cBhvr>
                                      <p:to>
                                        <p:strVal val="visible"/>
                                      </p:to>
                                    </p:set>
                                    <p:animEffect transition="in" filter="fade">
                                      <p:cBhvr>
                                        <p:cTn id="7" dur="2000"/>
                                        <p:tgtEl>
                                          <p:spTgt spid="108550"/>
                                        </p:tgtEl>
                                      </p:cBhvr>
                                    </p:animEffect>
                                    <p:anim calcmode="lin" valueType="num">
                                      <p:cBhvr>
                                        <p:cTn id="8" dur="2000" fill="hold"/>
                                        <p:tgtEl>
                                          <p:spTgt spid="108550"/>
                                        </p:tgtEl>
                                        <p:attrNameLst>
                                          <p:attrName>style.rotation</p:attrName>
                                        </p:attrNameLst>
                                      </p:cBhvr>
                                      <p:tavLst>
                                        <p:tav tm="0">
                                          <p:val>
                                            <p:fltVal val="720"/>
                                          </p:val>
                                        </p:tav>
                                        <p:tav tm="100000">
                                          <p:val>
                                            <p:fltVal val="0"/>
                                          </p:val>
                                        </p:tav>
                                      </p:tavLst>
                                    </p:anim>
                                    <p:anim calcmode="lin" valueType="num">
                                      <p:cBhvr>
                                        <p:cTn id="9" dur="2000" fill="hold"/>
                                        <p:tgtEl>
                                          <p:spTgt spid="108550"/>
                                        </p:tgtEl>
                                        <p:attrNameLst>
                                          <p:attrName>ppt_h</p:attrName>
                                        </p:attrNameLst>
                                      </p:cBhvr>
                                      <p:tavLst>
                                        <p:tav tm="0">
                                          <p:val>
                                            <p:fltVal val="0"/>
                                          </p:val>
                                        </p:tav>
                                        <p:tav tm="100000">
                                          <p:val>
                                            <p:strVal val="#ppt_h"/>
                                          </p:val>
                                        </p:tav>
                                      </p:tavLst>
                                    </p:anim>
                                    <p:anim calcmode="lin" valueType="num">
                                      <p:cBhvr>
                                        <p:cTn id="10" dur="2000" fill="hold"/>
                                        <p:tgtEl>
                                          <p:spTgt spid="10855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z="6000">
                <a:solidFill>
                  <a:schemeClr val="tx1"/>
                </a:solidFill>
                <a:latin typeface="Britannic Bold" pitchFamily="34" charset="0"/>
              </a:rPr>
              <a:t>Map Components</a:t>
            </a:r>
          </a:p>
        </p:txBody>
      </p:sp>
      <p:sp>
        <p:nvSpPr>
          <p:cNvPr id="111619" name="Rectangle 3"/>
          <p:cNvSpPr>
            <a:spLocks noGrp="1" noChangeArrowheads="1"/>
          </p:cNvSpPr>
          <p:nvPr>
            <p:ph type="body" idx="1"/>
          </p:nvPr>
        </p:nvSpPr>
        <p:spPr/>
        <p:txBody>
          <a:bodyPr/>
          <a:lstStyle/>
          <a:p>
            <a:pPr algn="ctr">
              <a:buFontTx/>
              <a:buNone/>
            </a:pPr>
            <a:r>
              <a:rPr lang="en-US" sz="4400">
                <a:solidFill>
                  <a:schemeClr val="bg2"/>
                </a:solidFill>
                <a:latin typeface="Britannic Bold" pitchFamily="34" charset="0"/>
              </a:rPr>
              <a:t>Title</a:t>
            </a:r>
          </a:p>
          <a:p>
            <a:pPr algn="ctr">
              <a:buFontTx/>
              <a:buNone/>
            </a:pPr>
            <a:r>
              <a:rPr lang="en-US" sz="4400">
                <a:solidFill>
                  <a:schemeClr val="tx2"/>
                </a:solidFill>
                <a:latin typeface="Britannic Bold" pitchFamily="34" charset="0"/>
              </a:rPr>
              <a:t>Grid</a:t>
            </a:r>
          </a:p>
          <a:p>
            <a:pPr algn="ctr">
              <a:buFontTx/>
              <a:buNone/>
            </a:pPr>
            <a:r>
              <a:rPr lang="en-US" sz="4400">
                <a:solidFill>
                  <a:schemeClr val="accent1"/>
                </a:solidFill>
                <a:latin typeface="Britannic Bold" pitchFamily="34" charset="0"/>
              </a:rPr>
              <a:t>Compass</a:t>
            </a:r>
          </a:p>
          <a:p>
            <a:pPr algn="ctr">
              <a:buFontTx/>
              <a:buNone/>
            </a:pPr>
            <a:r>
              <a:rPr lang="en-US" sz="4400">
                <a:solidFill>
                  <a:schemeClr val="folHlink"/>
                </a:solidFill>
                <a:latin typeface="Britannic Bold" pitchFamily="34" charset="0"/>
              </a:rPr>
              <a:t>Key or Legend</a:t>
            </a:r>
          </a:p>
          <a:p>
            <a:pPr algn="ctr">
              <a:buFontTx/>
              <a:buNone/>
            </a:pPr>
            <a:r>
              <a:rPr lang="en-US" sz="4400">
                <a:solidFill>
                  <a:schemeClr val="hlink"/>
                </a:solidFill>
                <a:latin typeface="Britannic Bold" pitchFamily="34" charset="0"/>
              </a:rPr>
              <a:t>Scale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anim calcmode="lin" valueType="num">
                                      <p:cBhvr additive="base">
                                        <p:cTn id="7" dur="500" fill="hold"/>
                                        <p:tgtEl>
                                          <p:spTgt spid="1116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1619">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1619">
                                            <p:txEl>
                                              <p:pRg st="1" end="1"/>
                                            </p:txEl>
                                          </p:spTgt>
                                        </p:tgtEl>
                                        <p:attrNameLst>
                                          <p:attrName>style.visibility</p:attrName>
                                        </p:attrNameLst>
                                      </p:cBhvr>
                                      <p:to>
                                        <p:strVal val="visible"/>
                                      </p:to>
                                    </p:set>
                                    <p:anim calcmode="lin" valueType="num">
                                      <p:cBhvr additive="base">
                                        <p:cTn id="12" dur="500" fill="hold"/>
                                        <p:tgtEl>
                                          <p:spTgt spid="111619">
                                            <p:txEl>
                                              <p:pRg st="1" end="1"/>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11619">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111619">
                                            <p:txEl>
                                              <p:pRg st="2" end="2"/>
                                            </p:txEl>
                                          </p:spTgt>
                                        </p:tgtEl>
                                        <p:attrNameLst>
                                          <p:attrName>style.visibility</p:attrName>
                                        </p:attrNameLst>
                                      </p:cBhvr>
                                      <p:to>
                                        <p:strVal val="visible"/>
                                      </p:to>
                                    </p:set>
                                    <p:anim calcmode="lin" valueType="num">
                                      <p:cBhvr additive="base">
                                        <p:cTn id="17" dur="500" fill="hold"/>
                                        <p:tgtEl>
                                          <p:spTgt spid="1116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1619">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6" fill="hold" nodeType="afterEffect">
                                  <p:stCondLst>
                                    <p:cond delay="0"/>
                                  </p:stCondLst>
                                  <p:childTnLst>
                                    <p:set>
                                      <p:cBhvr>
                                        <p:cTn id="21" dur="1" fill="hold">
                                          <p:stCondLst>
                                            <p:cond delay="0"/>
                                          </p:stCondLst>
                                        </p:cTn>
                                        <p:tgtEl>
                                          <p:spTgt spid="111619">
                                            <p:txEl>
                                              <p:pRg st="3" end="3"/>
                                            </p:txEl>
                                          </p:spTgt>
                                        </p:tgtEl>
                                        <p:attrNameLst>
                                          <p:attrName>style.visibility</p:attrName>
                                        </p:attrNameLst>
                                      </p:cBhvr>
                                      <p:to>
                                        <p:strVal val="visible"/>
                                      </p:to>
                                    </p:set>
                                    <p:anim calcmode="lin" valueType="num">
                                      <p:cBhvr additive="base">
                                        <p:cTn id="22" dur="500" fill="hold"/>
                                        <p:tgtEl>
                                          <p:spTgt spid="111619">
                                            <p:txEl>
                                              <p:pRg st="3" end="3"/>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111619">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11619">
                                            <p:txEl>
                                              <p:pRg st="4" end="4"/>
                                            </p:txEl>
                                          </p:spTgt>
                                        </p:tgtEl>
                                        <p:attrNameLst>
                                          <p:attrName>style.visibility</p:attrName>
                                        </p:attrNameLst>
                                      </p:cBhvr>
                                      <p:to>
                                        <p:strVal val="visible"/>
                                      </p:to>
                                    </p:set>
                                    <p:anim calcmode="lin" valueType="num">
                                      <p:cBhvr additive="base">
                                        <p:cTn id="27" dur="500" fill="hold"/>
                                        <p:tgtEl>
                                          <p:spTgt spid="11161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161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600" name="Picture 8"/>
          <p:cNvPicPr>
            <a:picLocks noChangeAspect="1" noChangeArrowheads="1"/>
          </p:cNvPicPr>
          <p:nvPr>
            <p:ph idx="1"/>
          </p:nvPr>
        </p:nvPicPr>
        <p:blipFill>
          <a:blip r:embed="rId2" cstate="print">
            <a:clrChange>
              <a:clrFrom>
                <a:srgbClr val="FFFFFF"/>
              </a:clrFrom>
              <a:clrTo>
                <a:srgbClr val="FFFFFF">
                  <a:alpha val="0"/>
                </a:srgbClr>
              </a:clrTo>
            </a:clrChange>
          </a:blip>
          <a:srcRect/>
          <a:stretch>
            <a:fillRect/>
          </a:stretch>
        </p:blipFill>
        <p:spPr>
          <a:xfrm>
            <a:off x="457200" y="152400"/>
            <a:ext cx="8229600" cy="5943600"/>
          </a:xfr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6"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95400" y="685800"/>
            <a:ext cx="6972300" cy="4787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0"/>
            <a:ext cx="8229600" cy="1143000"/>
          </a:xfrm>
        </p:spPr>
        <p:txBody>
          <a:bodyPr/>
          <a:lstStyle/>
          <a:p>
            <a:r>
              <a:rPr lang="en-US" sz="5400">
                <a:solidFill>
                  <a:schemeClr val="tx1"/>
                </a:solidFill>
                <a:latin typeface="Britannic Bold" pitchFamily="34" charset="0"/>
              </a:rPr>
              <a:t>What is a map?</a:t>
            </a:r>
            <a:r>
              <a:rPr lang="en-US">
                <a:latin typeface="Britannic Bold" pitchFamily="34" charset="0"/>
              </a:rPr>
              <a:t> </a:t>
            </a:r>
          </a:p>
        </p:txBody>
      </p:sp>
      <p:sp>
        <p:nvSpPr>
          <p:cNvPr id="3075" name="Rectangle 3"/>
          <p:cNvSpPr>
            <a:spLocks noGrp="1" noChangeArrowheads="1"/>
          </p:cNvSpPr>
          <p:nvPr>
            <p:ph type="body" idx="1"/>
          </p:nvPr>
        </p:nvSpPr>
        <p:spPr>
          <a:xfrm>
            <a:off x="304800" y="1447800"/>
            <a:ext cx="8686800" cy="4114800"/>
          </a:xfrm>
        </p:spPr>
        <p:txBody>
          <a:bodyPr/>
          <a:lstStyle/>
          <a:p>
            <a:pPr>
              <a:lnSpc>
                <a:spcPct val="90000"/>
              </a:lnSpc>
              <a:buFontTx/>
              <a:buNone/>
            </a:pPr>
            <a:r>
              <a:rPr lang="en-US">
                <a:latin typeface="Britannic Bold" pitchFamily="34" charset="0"/>
              </a:rPr>
              <a:t>   A map is a representation, usually on a flat surface, of the features of an area of the earth or a portion of the heavens, showing them in their respective forms, sizes, and relationships according to some convention of representation. </a:t>
            </a:r>
            <a:endParaRPr lang="en-US" sz="2600">
              <a:latin typeface="Britannic Bold" pitchFamily="34" charset="0"/>
            </a:endParaRPr>
          </a:p>
          <a:p>
            <a:pPr>
              <a:lnSpc>
                <a:spcPct val="90000"/>
              </a:lnSpc>
              <a:buFontTx/>
              <a:buNone/>
            </a:pPr>
            <a:r>
              <a:rPr lang="en-US">
                <a:latin typeface="Britannic Bold" pitchFamily="34" charset="0"/>
              </a:rPr>
              <a:t>     		</a:t>
            </a:r>
          </a:p>
          <a:p>
            <a:pPr>
              <a:lnSpc>
                <a:spcPct val="90000"/>
              </a:lnSpc>
              <a:buFontTx/>
              <a:buNone/>
            </a:pPr>
            <a:r>
              <a:rPr lang="en-US">
                <a:latin typeface="Britannic Bold" pitchFamily="34" charset="0"/>
              </a:rPr>
              <a:t>	</a:t>
            </a:r>
            <a:r>
              <a:rPr lang="en-US" sz="4000">
                <a:latin typeface="Britannic Bold" pitchFamily="34" charset="0"/>
              </a:rPr>
              <a:t>	</a:t>
            </a:r>
          </a:p>
        </p:txBody>
      </p:sp>
      <p:sp>
        <p:nvSpPr>
          <p:cNvPr id="3076" name="Text Box 4"/>
          <p:cNvSpPr txBox="1">
            <a:spLocks noChangeArrowheads="1"/>
          </p:cNvSpPr>
          <p:nvPr/>
        </p:nvSpPr>
        <p:spPr bwMode="auto">
          <a:xfrm>
            <a:off x="914400" y="4572000"/>
            <a:ext cx="7391400" cy="1766888"/>
          </a:xfrm>
          <a:prstGeom prst="rect">
            <a:avLst/>
          </a:prstGeom>
          <a:noFill/>
          <a:ln w="9525">
            <a:noFill/>
            <a:miter lim="800000"/>
            <a:headEnd/>
            <a:tailEnd/>
          </a:ln>
          <a:effectLst/>
        </p:spPr>
        <p:txBody>
          <a:bodyPr>
            <a:spAutoFit/>
          </a:bodyPr>
          <a:lstStyle/>
          <a:p>
            <a:pPr eaLnBrk="1" hangingPunct="1">
              <a:spcBef>
                <a:spcPct val="20000"/>
              </a:spcBef>
              <a:buClr>
                <a:schemeClr val="tx2"/>
              </a:buClr>
            </a:pPr>
            <a:r>
              <a:rPr lang="en-US" sz="4400">
                <a:latin typeface="Britannic Bold" pitchFamily="34" charset="0"/>
              </a:rPr>
              <a:t>  Now what does that mean?  </a:t>
            </a:r>
          </a:p>
          <a:p>
            <a:pPr>
              <a:spcBef>
                <a:spcPct val="50000"/>
              </a:spcBef>
            </a:pPr>
            <a:endParaRPr lang="en-US" sz="4400">
              <a:latin typeface="Britannic Bold"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80">
                                          <p:stCondLst>
                                            <p:cond delay="0"/>
                                          </p:stCondLst>
                                        </p:cTn>
                                        <p:tgtEl>
                                          <p:spTgt spid="3074"/>
                                        </p:tgtEl>
                                      </p:cBhvr>
                                    </p:animEffect>
                                    <p:anim calcmode="lin" valueType="num">
                                      <p:cBhvr>
                                        <p:cTn id="8"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4"/>
                                        </p:tgtEl>
                                      </p:cBhvr>
                                      <p:to x="100000" y="60000"/>
                                    </p:animScale>
                                    <p:animScale>
                                      <p:cBhvr>
                                        <p:cTn id="14" dur="166" decel="50000">
                                          <p:stCondLst>
                                            <p:cond delay="676"/>
                                          </p:stCondLst>
                                        </p:cTn>
                                        <p:tgtEl>
                                          <p:spTgt spid="3074"/>
                                        </p:tgtEl>
                                      </p:cBhvr>
                                      <p:to x="100000" y="100000"/>
                                    </p:animScale>
                                    <p:animScale>
                                      <p:cBhvr>
                                        <p:cTn id="15" dur="26">
                                          <p:stCondLst>
                                            <p:cond delay="1312"/>
                                          </p:stCondLst>
                                        </p:cTn>
                                        <p:tgtEl>
                                          <p:spTgt spid="3074"/>
                                        </p:tgtEl>
                                      </p:cBhvr>
                                      <p:to x="100000" y="80000"/>
                                    </p:animScale>
                                    <p:animScale>
                                      <p:cBhvr>
                                        <p:cTn id="16" dur="166" decel="50000">
                                          <p:stCondLst>
                                            <p:cond delay="1338"/>
                                          </p:stCondLst>
                                        </p:cTn>
                                        <p:tgtEl>
                                          <p:spTgt spid="3074"/>
                                        </p:tgtEl>
                                      </p:cBhvr>
                                      <p:to x="100000" y="100000"/>
                                    </p:animScale>
                                    <p:animScale>
                                      <p:cBhvr>
                                        <p:cTn id="17" dur="26">
                                          <p:stCondLst>
                                            <p:cond delay="1642"/>
                                          </p:stCondLst>
                                        </p:cTn>
                                        <p:tgtEl>
                                          <p:spTgt spid="3074"/>
                                        </p:tgtEl>
                                      </p:cBhvr>
                                      <p:to x="100000" y="90000"/>
                                    </p:animScale>
                                    <p:animScale>
                                      <p:cBhvr>
                                        <p:cTn id="18" dur="166" decel="50000">
                                          <p:stCondLst>
                                            <p:cond delay="1668"/>
                                          </p:stCondLst>
                                        </p:cTn>
                                        <p:tgtEl>
                                          <p:spTgt spid="3074"/>
                                        </p:tgtEl>
                                      </p:cBhvr>
                                      <p:to x="100000" y="100000"/>
                                    </p:animScale>
                                    <p:animScale>
                                      <p:cBhvr>
                                        <p:cTn id="19" dur="26">
                                          <p:stCondLst>
                                            <p:cond delay="1808"/>
                                          </p:stCondLst>
                                        </p:cTn>
                                        <p:tgtEl>
                                          <p:spTgt spid="3074"/>
                                        </p:tgtEl>
                                      </p:cBhvr>
                                      <p:to x="100000" y="95000"/>
                                    </p:animScale>
                                    <p:animScale>
                                      <p:cBhvr>
                                        <p:cTn id="20" dur="166" decel="50000">
                                          <p:stCondLst>
                                            <p:cond delay="1834"/>
                                          </p:stCondLst>
                                        </p:cTn>
                                        <p:tgtEl>
                                          <p:spTgt spid="3074"/>
                                        </p:tgtEl>
                                      </p:cBhvr>
                                      <p:to x="100000" y="100000"/>
                                    </p:animScale>
                                  </p:childTnLst>
                                </p:cTn>
                              </p:par>
                            </p:childTnLst>
                          </p:cTn>
                        </p:par>
                        <p:par>
                          <p:cTn id="21" fill="hold">
                            <p:stCondLst>
                              <p:cond delay="2000"/>
                            </p:stCondLst>
                            <p:childTnLst>
                              <p:par>
                                <p:cTn id="22" presetID="1" presetClass="entr" presetSubtype="0" fill="hold" grpId="0" nodeType="afterEffect">
                                  <p:stCondLst>
                                    <p:cond delay="1000"/>
                                  </p:stCondLst>
                                  <p:childTnLst>
                                    <p:set>
                                      <p:cBhvr>
                                        <p:cTn id="23" dur="1" fill="hold">
                                          <p:stCondLst>
                                            <p:cond delay="0"/>
                                          </p:stCondLst>
                                        </p:cTn>
                                        <p:tgtEl>
                                          <p:spTgt spid="3075">
                                            <p:txEl>
                                              <p:pRg st="0" end="0"/>
                                            </p:txEl>
                                          </p:spTgt>
                                        </p:tgtEl>
                                        <p:attrNameLst>
                                          <p:attrName>style.visibility</p:attrName>
                                        </p:attrNameLst>
                                      </p:cBhvr>
                                      <p:to>
                                        <p:strVal val="visible"/>
                                      </p:to>
                                    </p:set>
                                  </p:childTnLst>
                                </p:cTn>
                              </p:par>
                            </p:childTnLst>
                          </p:cTn>
                        </p:par>
                        <p:par>
                          <p:cTn id="24" fill="hold">
                            <p:stCondLst>
                              <p:cond delay="3000"/>
                            </p:stCondLst>
                            <p:childTnLst>
                              <p:par>
                                <p:cTn id="25" presetID="1" presetClass="entr" presetSubtype="0" fill="hold" grpId="0" nodeType="afterEffect">
                                  <p:stCondLst>
                                    <p:cond delay="1000"/>
                                  </p:stCondLst>
                                  <p:childTnLst>
                                    <p:set>
                                      <p:cBhvr>
                                        <p:cTn id="26" dur="1" fill="hold">
                                          <p:stCondLst>
                                            <p:cond delay="0"/>
                                          </p:stCondLst>
                                        </p:cTn>
                                        <p:tgtEl>
                                          <p:spTgt spid="3075">
                                            <p:txEl>
                                              <p:pRg st="1" end="1"/>
                                            </p:txEl>
                                          </p:spTgt>
                                        </p:tgtEl>
                                        <p:attrNameLst>
                                          <p:attrName>style.visibility</p:attrName>
                                        </p:attrNameLst>
                                      </p:cBhvr>
                                      <p:to>
                                        <p:strVal val="visible"/>
                                      </p:to>
                                    </p:set>
                                  </p:childTnLst>
                                </p:cTn>
                              </p:par>
                            </p:childTnLst>
                          </p:cTn>
                        </p:par>
                        <p:par>
                          <p:cTn id="27" fill="hold">
                            <p:stCondLst>
                              <p:cond delay="4000"/>
                            </p:stCondLst>
                            <p:childTnLst>
                              <p:par>
                                <p:cTn id="28" presetID="1" presetClass="entr" presetSubtype="0" fill="hold" grpId="0" nodeType="afterEffect">
                                  <p:stCondLst>
                                    <p:cond delay="1000"/>
                                  </p:stCondLst>
                                  <p:childTnLst>
                                    <p:set>
                                      <p:cBhvr>
                                        <p:cTn id="29"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35" presetClass="entr" presetSubtype="0" fill="hold" grpId="0" nodeType="clickEffect">
                                  <p:stCondLst>
                                    <p:cond delay="0"/>
                                  </p:stCondLst>
                                  <p:childTnLst>
                                    <p:set>
                                      <p:cBhvr>
                                        <p:cTn id="33" dur="1" fill="hold">
                                          <p:stCondLst>
                                            <p:cond delay="0"/>
                                          </p:stCondLst>
                                        </p:cTn>
                                        <p:tgtEl>
                                          <p:spTgt spid="3076"/>
                                        </p:tgtEl>
                                        <p:attrNameLst>
                                          <p:attrName>style.visibility</p:attrName>
                                        </p:attrNameLst>
                                      </p:cBhvr>
                                      <p:to>
                                        <p:strVal val="visible"/>
                                      </p:to>
                                    </p:set>
                                    <p:animEffect transition="in" filter="fade">
                                      <p:cBhvr>
                                        <p:cTn id="34" dur="2000"/>
                                        <p:tgtEl>
                                          <p:spTgt spid="3076"/>
                                        </p:tgtEl>
                                      </p:cBhvr>
                                    </p:animEffect>
                                    <p:anim calcmode="lin" valueType="num">
                                      <p:cBhvr>
                                        <p:cTn id="35" dur="2000" fill="hold"/>
                                        <p:tgtEl>
                                          <p:spTgt spid="3076"/>
                                        </p:tgtEl>
                                        <p:attrNameLst>
                                          <p:attrName>style.rotation</p:attrName>
                                        </p:attrNameLst>
                                      </p:cBhvr>
                                      <p:tavLst>
                                        <p:tav tm="0">
                                          <p:val>
                                            <p:fltVal val="720"/>
                                          </p:val>
                                        </p:tav>
                                        <p:tav tm="100000">
                                          <p:val>
                                            <p:fltVal val="0"/>
                                          </p:val>
                                        </p:tav>
                                      </p:tavLst>
                                    </p:anim>
                                    <p:anim calcmode="lin" valueType="num">
                                      <p:cBhvr>
                                        <p:cTn id="36" dur="2000" fill="hold"/>
                                        <p:tgtEl>
                                          <p:spTgt spid="3076"/>
                                        </p:tgtEl>
                                        <p:attrNameLst>
                                          <p:attrName>ppt_h</p:attrName>
                                        </p:attrNameLst>
                                      </p:cBhvr>
                                      <p:tavLst>
                                        <p:tav tm="0">
                                          <p:val>
                                            <p:fltVal val="0"/>
                                          </p:val>
                                        </p:tav>
                                        <p:tav tm="100000">
                                          <p:val>
                                            <p:strVal val="#ppt_h"/>
                                          </p:val>
                                        </p:tav>
                                      </p:tavLst>
                                    </p:anim>
                                    <p:anim calcmode="lin" valueType="num">
                                      <p:cBhvr>
                                        <p:cTn id="37" dur="2000" fill="hold"/>
                                        <p:tgtEl>
                                          <p:spTgt spid="307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bldP spid="30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6" name="Picture 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905000" y="685800"/>
            <a:ext cx="5310188" cy="4751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2"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143000" y="457200"/>
            <a:ext cx="6953250" cy="53228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40"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143000" y="533400"/>
            <a:ext cx="7291388" cy="50720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Rectangle 4"/>
          <p:cNvSpPr>
            <a:spLocks noGrp="1" noChangeArrowheads="1"/>
          </p:cNvSpPr>
          <p:nvPr>
            <p:ph type="title"/>
          </p:nvPr>
        </p:nvSpPr>
        <p:spPr>
          <a:xfrm>
            <a:off x="533400" y="2209800"/>
            <a:ext cx="8229600" cy="1143000"/>
          </a:xfrm>
        </p:spPr>
        <p:txBody>
          <a:bodyPr/>
          <a:lstStyle/>
          <a:p>
            <a:r>
              <a:rPr lang="en-US" sz="4000">
                <a:solidFill>
                  <a:schemeClr val="tx1"/>
                </a:solidFill>
                <a:latin typeface="Britannic Bold" pitchFamily="34" charset="0"/>
              </a:rPr>
              <a:t>To help us review basic geographic terms that are used to create grids, we will play a game called GEOrobics</a:t>
            </a:r>
            <a:r>
              <a:rPr lang="en-US" sz="4000">
                <a:solidFill>
                  <a:schemeClr val="tx1"/>
                </a:solidFill>
              </a:rPr>
              <a:t>.</a:t>
            </a:r>
            <a:r>
              <a:rPr lang="en-US" sz="400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6" name="georobics.wmv">
            <a:hlinkClick r:id="" action="ppaction://media"/>
          </p:cNvPr>
          <p:cNvPicPr>
            <a:picLocks noRot="1" noChangeAspect="1" noChangeArrowheads="1"/>
          </p:cNvPicPr>
          <p:nvPr>
            <a:videoFile r:link="rId1"/>
          </p:nvPr>
        </p:nvPicPr>
        <p:blipFill>
          <a:blip r:embed="rId3" cstate="print"/>
          <a:srcRect/>
          <a:stretch>
            <a:fillRect/>
          </a:stretch>
        </p:blipFill>
        <p:spPr bwMode="auto">
          <a:xfrm>
            <a:off x="685800" y="152400"/>
            <a:ext cx="7848600" cy="58864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1799" fill="hold"/>
                                        <p:tgtEl>
                                          <p:spTgt spid="12083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120836"/>
                </p:tgtEl>
              </p:cMediaNode>
            </p:video>
            <p:seq concurrent="1" nextAc="seek">
              <p:cTn id="8" restart="whenNotActive" fill="hold" evtFilter="cancelBubble" nodeType="interactiveSeq">
                <p:stCondLst>
                  <p:cond evt="onClick" delay="0">
                    <p:tgtEl>
                      <p:spTgt spid="12083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0836"/>
                                        </p:tgtEl>
                                      </p:cBhvr>
                                    </p:cmd>
                                  </p:childTnLst>
                                </p:cTn>
                              </p:par>
                            </p:childTnLst>
                          </p:cTn>
                        </p:par>
                      </p:childTnLst>
                    </p:cTn>
                  </p:par>
                </p:childTnLst>
              </p:cTn>
              <p:nextCondLst>
                <p:cond evt="onClick" delay="0">
                  <p:tgtEl>
                    <p:spTgt spid="120836"/>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8" name="Rectangle 8"/>
          <p:cNvSpPr>
            <a:spLocks noGrp="1" noChangeArrowheads="1"/>
          </p:cNvSpPr>
          <p:nvPr>
            <p:ph type="body" idx="1"/>
          </p:nvPr>
        </p:nvSpPr>
        <p:spPr>
          <a:xfrm>
            <a:off x="0" y="685800"/>
            <a:ext cx="9144000" cy="5486400"/>
          </a:xfrm>
          <a:noFill/>
          <a:ln/>
        </p:spPr>
        <p:txBody>
          <a:bodyPr/>
          <a:lstStyle/>
          <a:p>
            <a:pPr algn="ctr">
              <a:lnSpc>
                <a:spcPct val="90000"/>
              </a:lnSpc>
              <a:buFontTx/>
              <a:buNone/>
            </a:pPr>
            <a:r>
              <a:rPr lang="en-US" sz="2400">
                <a:latin typeface="Britannic Bold" pitchFamily="34" charset="0"/>
              </a:rPr>
              <a:t>A map is a representation, </a:t>
            </a:r>
          </a:p>
          <a:p>
            <a:pPr algn="ctr">
              <a:lnSpc>
                <a:spcPct val="90000"/>
              </a:lnSpc>
              <a:buFontTx/>
              <a:buNone/>
            </a:pPr>
            <a:r>
              <a:rPr lang="en-US" sz="2000">
                <a:solidFill>
                  <a:schemeClr val="bg2"/>
                </a:solidFill>
                <a:latin typeface="Britannic Bold" pitchFamily="34" charset="0"/>
              </a:rPr>
              <a:t>A map is a drawing or model</a:t>
            </a:r>
          </a:p>
          <a:p>
            <a:pPr algn="ctr">
              <a:lnSpc>
                <a:spcPct val="90000"/>
              </a:lnSpc>
              <a:buFontTx/>
              <a:buNone/>
            </a:pPr>
            <a:r>
              <a:rPr lang="en-US" sz="2400">
                <a:latin typeface="Britannic Bold" pitchFamily="34" charset="0"/>
              </a:rPr>
              <a:t>usually on a flat surface, </a:t>
            </a:r>
          </a:p>
          <a:p>
            <a:pPr algn="ctr">
              <a:lnSpc>
                <a:spcPct val="90000"/>
              </a:lnSpc>
              <a:buFontTx/>
              <a:buNone/>
            </a:pPr>
            <a:r>
              <a:rPr lang="en-US" sz="2400">
                <a:latin typeface="Britannic Bold" pitchFamily="34" charset="0"/>
              </a:rPr>
              <a:t> </a:t>
            </a:r>
            <a:r>
              <a:rPr lang="en-US" sz="2000">
                <a:solidFill>
                  <a:schemeClr val="bg2"/>
                </a:solidFill>
                <a:latin typeface="Britannic Bold" pitchFamily="34" charset="0"/>
              </a:rPr>
              <a:t>of a round Earth on a flat surface,</a:t>
            </a:r>
            <a:r>
              <a:rPr lang="en-US" sz="2400">
                <a:solidFill>
                  <a:schemeClr val="bg2"/>
                </a:solidFill>
                <a:latin typeface="Britannic Bold" pitchFamily="34" charset="0"/>
              </a:rPr>
              <a:t> </a:t>
            </a:r>
            <a:endParaRPr lang="en-US" sz="2400">
              <a:latin typeface="Britannic Bold" pitchFamily="34" charset="0"/>
            </a:endParaRPr>
          </a:p>
          <a:p>
            <a:pPr algn="ctr">
              <a:lnSpc>
                <a:spcPct val="90000"/>
              </a:lnSpc>
              <a:buFontTx/>
              <a:buNone/>
            </a:pPr>
            <a:r>
              <a:rPr lang="en-US" sz="2400">
                <a:latin typeface="Britannic Bold" pitchFamily="34" charset="0"/>
              </a:rPr>
              <a:t>of the features of an area of the earth </a:t>
            </a:r>
          </a:p>
          <a:p>
            <a:pPr algn="ctr">
              <a:lnSpc>
                <a:spcPct val="90000"/>
              </a:lnSpc>
              <a:buFontTx/>
              <a:buNone/>
            </a:pPr>
            <a:r>
              <a:rPr lang="en-US" sz="2000">
                <a:solidFill>
                  <a:schemeClr val="bg2"/>
                </a:solidFill>
                <a:latin typeface="Britannic Bold" pitchFamily="34" charset="0"/>
              </a:rPr>
              <a:t>that shows the landforms (mountains, rivers, etc.)</a:t>
            </a:r>
          </a:p>
          <a:p>
            <a:pPr algn="ctr">
              <a:lnSpc>
                <a:spcPct val="90000"/>
              </a:lnSpc>
              <a:buFontTx/>
              <a:buNone/>
            </a:pPr>
            <a:r>
              <a:rPr lang="en-US" sz="2400">
                <a:latin typeface="Britannic Bold" pitchFamily="34" charset="0"/>
              </a:rPr>
              <a:t>or a portion of the heavens, </a:t>
            </a:r>
          </a:p>
          <a:p>
            <a:pPr algn="ctr">
              <a:lnSpc>
                <a:spcPct val="90000"/>
              </a:lnSpc>
              <a:buFontTx/>
              <a:buNone/>
            </a:pPr>
            <a:r>
              <a:rPr lang="en-US" sz="2000">
                <a:solidFill>
                  <a:schemeClr val="bg2"/>
                </a:solidFill>
                <a:latin typeface="Britannic Bold" pitchFamily="34" charset="0"/>
              </a:rPr>
              <a:t>or part of the sky in a particular region,</a:t>
            </a:r>
          </a:p>
          <a:p>
            <a:pPr algn="ctr">
              <a:lnSpc>
                <a:spcPct val="90000"/>
              </a:lnSpc>
              <a:buFontTx/>
              <a:buNone/>
            </a:pPr>
            <a:r>
              <a:rPr lang="en-US" sz="2400">
                <a:latin typeface="Britannic Bold" pitchFamily="34" charset="0"/>
              </a:rPr>
              <a:t>showing them in their respective forms, sizes, and relationships </a:t>
            </a:r>
          </a:p>
          <a:p>
            <a:pPr algn="ctr">
              <a:lnSpc>
                <a:spcPct val="90000"/>
              </a:lnSpc>
              <a:buFontTx/>
              <a:buNone/>
            </a:pPr>
            <a:r>
              <a:rPr lang="en-US" sz="2000">
                <a:solidFill>
                  <a:schemeClr val="bg2"/>
                </a:solidFill>
                <a:latin typeface="Britannic Bold" pitchFamily="34" charset="0"/>
              </a:rPr>
              <a:t>drawn to scale </a:t>
            </a:r>
          </a:p>
          <a:p>
            <a:pPr algn="ctr">
              <a:lnSpc>
                <a:spcPct val="90000"/>
              </a:lnSpc>
              <a:buFontTx/>
              <a:buNone/>
            </a:pPr>
            <a:r>
              <a:rPr lang="en-US" sz="2400">
                <a:latin typeface="Britannic Bold" pitchFamily="34" charset="0"/>
              </a:rPr>
              <a:t>according to some convention of representation.</a:t>
            </a:r>
            <a:endParaRPr lang="en-US" sz="2000">
              <a:latin typeface="Britannic Bold" pitchFamily="34" charset="0"/>
            </a:endParaRPr>
          </a:p>
          <a:p>
            <a:pPr algn="ctr">
              <a:lnSpc>
                <a:spcPct val="90000"/>
              </a:lnSpc>
              <a:buFontTx/>
              <a:buNone/>
            </a:pPr>
            <a:r>
              <a:rPr lang="en-US" sz="2000">
                <a:solidFill>
                  <a:schemeClr val="bg2"/>
                </a:solidFill>
                <a:latin typeface="Britannic Bold" pitchFamily="34" charset="0"/>
              </a:rPr>
              <a:t>using an accepted form of drawing or model. </a:t>
            </a:r>
            <a:endParaRPr lang="en-US" sz="2400">
              <a:solidFill>
                <a:schemeClr val="bg2"/>
              </a:solidFill>
              <a:latin typeface="Britannic Bold" pitchFamily="34" charset="0"/>
            </a:endParaRPr>
          </a:p>
          <a:p>
            <a:pPr algn="ctr">
              <a:lnSpc>
                <a:spcPct val="90000"/>
              </a:lnSpc>
              <a:buFontTx/>
              <a:buNone/>
            </a:pP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7048">
                                            <p:txEl>
                                              <p:pRg st="1" end="1"/>
                                            </p:txEl>
                                          </p:spTgt>
                                        </p:tgtEl>
                                        <p:attrNameLst>
                                          <p:attrName>style.visibility</p:attrName>
                                        </p:attrNameLst>
                                      </p:cBhvr>
                                      <p:to>
                                        <p:strVal val="visible"/>
                                      </p:to>
                                    </p:set>
                                    <p:animEffect transition="in" filter="slide(fromBottom)">
                                      <p:cBhvr>
                                        <p:cTn id="7" dur="500"/>
                                        <p:tgtEl>
                                          <p:spTgt spid="8704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87048">
                                            <p:txEl>
                                              <p:pRg st="3" end="3"/>
                                            </p:txEl>
                                          </p:spTgt>
                                        </p:tgtEl>
                                        <p:attrNameLst>
                                          <p:attrName>style.visibility</p:attrName>
                                        </p:attrNameLst>
                                      </p:cBhvr>
                                      <p:to>
                                        <p:strVal val="visible"/>
                                      </p:to>
                                    </p:set>
                                    <p:animEffect transition="in" filter="slide(fromBottom)">
                                      <p:cBhvr>
                                        <p:cTn id="12" dur="500"/>
                                        <p:tgtEl>
                                          <p:spTgt spid="8704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87048">
                                            <p:txEl>
                                              <p:pRg st="5" end="5"/>
                                            </p:txEl>
                                          </p:spTgt>
                                        </p:tgtEl>
                                        <p:attrNameLst>
                                          <p:attrName>style.visibility</p:attrName>
                                        </p:attrNameLst>
                                      </p:cBhvr>
                                      <p:to>
                                        <p:strVal val="visible"/>
                                      </p:to>
                                    </p:set>
                                    <p:animEffect transition="in" filter="slide(fromBottom)">
                                      <p:cBhvr>
                                        <p:cTn id="17" dur="500"/>
                                        <p:tgtEl>
                                          <p:spTgt spid="87048">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87048">
                                            <p:txEl>
                                              <p:pRg st="7" end="7"/>
                                            </p:txEl>
                                          </p:spTgt>
                                        </p:tgtEl>
                                        <p:attrNameLst>
                                          <p:attrName>style.visibility</p:attrName>
                                        </p:attrNameLst>
                                      </p:cBhvr>
                                      <p:to>
                                        <p:strVal val="visible"/>
                                      </p:to>
                                    </p:set>
                                    <p:animEffect transition="in" filter="slide(fromBottom)">
                                      <p:cBhvr>
                                        <p:cTn id="22" dur="500"/>
                                        <p:tgtEl>
                                          <p:spTgt spid="87048">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87048">
                                            <p:txEl>
                                              <p:pRg st="9" end="9"/>
                                            </p:txEl>
                                          </p:spTgt>
                                        </p:tgtEl>
                                        <p:attrNameLst>
                                          <p:attrName>style.visibility</p:attrName>
                                        </p:attrNameLst>
                                      </p:cBhvr>
                                      <p:to>
                                        <p:strVal val="visible"/>
                                      </p:to>
                                    </p:set>
                                    <p:animEffect transition="in" filter="slide(fromBottom)">
                                      <p:cBhvr>
                                        <p:cTn id="27" dur="500"/>
                                        <p:tgtEl>
                                          <p:spTgt spid="87048">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87048">
                                            <p:txEl>
                                              <p:pRg st="11" end="11"/>
                                            </p:txEl>
                                          </p:spTgt>
                                        </p:tgtEl>
                                        <p:attrNameLst>
                                          <p:attrName>style.visibility</p:attrName>
                                        </p:attrNameLst>
                                      </p:cBhvr>
                                      <p:to>
                                        <p:strVal val="visible"/>
                                      </p:to>
                                    </p:set>
                                    <p:animEffect transition="in" filter="slide(fromBottom)">
                                      <p:cBhvr>
                                        <p:cTn id="32" dur="500"/>
                                        <p:tgtEl>
                                          <p:spTgt spid="8704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solidFill>
                  <a:schemeClr val="tx1"/>
                </a:solidFill>
                <a:latin typeface="Britannic Bold" pitchFamily="34" charset="0"/>
              </a:rPr>
              <a:t>Types of Maps</a:t>
            </a:r>
          </a:p>
        </p:txBody>
      </p:sp>
      <p:sp>
        <p:nvSpPr>
          <p:cNvPr id="89091" name="Rectangle 3"/>
          <p:cNvSpPr>
            <a:spLocks noGrp="1" noChangeArrowheads="1"/>
          </p:cNvSpPr>
          <p:nvPr>
            <p:ph type="body" idx="1"/>
          </p:nvPr>
        </p:nvSpPr>
        <p:spPr/>
        <p:txBody>
          <a:bodyPr/>
          <a:lstStyle/>
          <a:p>
            <a:pPr algn="ctr">
              <a:lnSpc>
                <a:spcPct val="90000"/>
              </a:lnSpc>
              <a:buFontTx/>
              <a:buNone/>
            </a:pPr>
            <a:r>
              <a:rPr lang="en-US">
                <a:latin typeface="Britannic Bold" pitchFamily="34" charset="0"/>
              </a:rPr>
              <a:t>There are three basic types of maps:</a:t>
            </a:r>
            <a:endParaRPr lang="en-US" sz="1400">
              <a:latin typeface="Britannic Bold" pitchFamily="34" charset="0"/>
            </a:endParaRPr>
          </a:p>
          <a:p>
            <a:pPr algn="ctr">
              <a:lnSpc>
                <a:spcPct val="90000"/>
              </a:lnSpc>
              <a:buFontTx/>
              <a:buNone/>
            </a:pPr>
            <a:endParaRPr lang="en-US">
              <a:solidFill>
                <a:schemeClr val="bg2"/>
              </a:solidFill>
              <a:latin typeface="Britannic Bold" pitchFamily="34" charset="0"/>
            </a:endParaRPr>
          </a:p>
          <a:p>
            <a:pPr algn="ctr">
              <a:lnSpc>
                <a:spcPct val="90000"/>
              </a:lnSpc>
              <a:buFontTx/>
              <a:buNone/>
            </a:pPr>
            <a:r>
              <a:rPr lang="en-US" sz="3800">
                <a:solidFill>
                  <a:schemeClr val="bg2"/>
                </a:solidFill>
                <a:latin typeface="Britannic Bold" pitchFamily="34" charset="0"/>
              </a:rPr>
              <a:t>PHYSICAL</a:t>
            </a:r>
            <a:r>
              <a:rPr lang="en-US" sz="3800">
                <a:latin typeface="Britannic Bold" pitchFamily="34" charset="0"/>
              </a:rPr>
              <a:t> </a:t>
            </a:r>
          </a:p>
          <a:p>
            <a:pPr algn="ctr">
              <a:lnSpc>
                <a:spcPct val="90000"/>
              </a:lnSpc>
              <a:buFontTx/>
              <a:buNone/>
            </a:pPr>
            <a:r>
              <a:rPr lang="en-US" sz="3800">
                <a:solidFill>
                  <a:schemeClr val="bg2"/>
                </a:solidFill>
                <a:latin typeface="Britannic Bold" pitchFamily="34" charset="0"/>
              </a:rPr>
              <a:t>POLITICAL</a:t>
            </a:r>
            <a:r>
              <a:rPr lang="en-US" sz="3800">
                <a:latin typeface="Britannic Bold" pitchFamily="34" charset="0"/>
              </a:rPr>
              <a:t> </a:t>
            </a:r>
          </a:p>
          <a:p>
            <a:pPr algn="ctr">
              <a:lnSpc>
                <a:spcPct val="90000"/>
              </a:lnSpc>
              <a:buFontTx/>
              <a:buNone/>
            </a:pPr>
            <a:r>
              <a:rPr lang="en-US" sz="2400">
                <a:latin typeface="Britannic Bold" pitchFamily="34" charset="0"/>
              </a:rPr>
              <a:t>and</a:t>
            </a:r>
            <a:r>
              <a:rPr lang="en-US" sz="3800">
                <a:latin typeface="Britannic Bold" pitchFamily="34" charset="0"/>
              </a:rPr>
              <a:t> </a:t>
            </a:r>
          </a:p>
          <a:p>
            <a:pPr algn="ctr">
              <a:lnSpc>
                <a:spcPct val="90000"/>
              </a:lnSpc>
              <a:buFontTx/>
              <a:buNone/>
            </a:pPr>
            <a:r>
              <a:rPr lang="en-US" sz="3800">
                <a:solidFill>
                  <a:schemeClr val="bg2"/>
                </a:solidFill>
                <a:latin typeface="Britannic Bold" pitchFamily="34" charset="0"/>
              </a:rPr>
              <a:t>THEMATIC</a:t>
            </a:r>
            <a:r>
              <a:rPr lang="en-US" sz="3800">
                <a:latin typeface="Britannic Bold" pitchFamily="34" charset="0"/>
              </a:rPr>
              <a:t>.</a:t>
            </a:r>
          </a:p>
          <a:p>
            <a:pPr algn="ctr">
              <a:lnSpc>
                <a:spcPct val="90000"/>
              </a:lnSpc>
              <a:buFontTx/>
              <a:buNone/>
            </a:pPr>
            <a:r>
              <a:rPr lang="en-US" sz="3600">
                <a:latin typeface="Britannic Bold" pitchFamily="34" charset="0"/>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z="5400">
                <a:solidFill>
                  <a:schemeClr val="tx1"/>
                </a:solidFill>
                <a:latin typeface="Britannic Bold" pitchFamily="34" charset="0"/>
              </a:rPr>
              <a:t>Physical Maps</a:t>
            </a:r>
          </a:p>
        </p:txBody>
      </p:sp>
      <p:sp>
        <p:nvSpPr>
          <p:cNvPr id="90116" name="Rectangle 4"/>
          <p:cNvSpPr>
            <a:spLocks noGrp="1" noChangeArrowheads="1"/>
          </p:cNvSpPr>
          <p:nvPr>
            <p:ph type="body" sz="half" idx="1"/>
          </p:nvPr>
        </p:nvSpPr>
        <p:spPr/>
        <p:txBody>
          <a:bodyPr/>
          <a:lstStyle/>
          <a:p>
            <a:pPr>
              <a:lnSpc>
                <a:spcPct val="80000"/>
              </a:lnSpc>
            </a:pPr>
            <a:r>
              <a:rPr lang="en-US" sz="2400">
                <a:latin typeface="Britannic Bold" pitchFamily="34" charset="0"/>
              </a:rPr>
              <a:t>Physical maps show the natural features of the Earth.  </a:t>
            </a:r>
          </a:p>
          <a:p>
            <a:pPr>
              <a:lnSpc>
                <a:spcPct val="80000"/>
              </a:lnSpc>
              <a:buFontTx/>
              <a:buNone/>
            </a:pPr>
            <a:endParaRPr lang="en-US" sz="2400">
              <a:latin typeface="Britannic Bold" pitchFamily="34" charset="0"/>
            </a:endParaRPr>
          </a:p>
          <a:p>
            <a:pPr>
              <a:lnSpc>
                <a:spcPct val="80000"/>
              </a:lnSpc>
            </a:pPr>
            <a:r>
              <a:rPr lang="en-US" sz="2400">
                <a:latin typeface="Britannic Bold" pitchFamily="34" charset="0"/>
              </a:rPr>
              <a:t>Physical maps do not contain man made features.</a:t>
            </a:r>
          </a:p>
          <a:p>
            <a:pPr>
              <a:lnSpc>
                <a:spcPct val="80000"/>
              </a:lnSpc>
              <a:buFontTx/>
              <a:buNone/>
            </a:pPr>
            <a:r>
              <a:rPr lang="en-US" sz="2400">
                <a:latin typeface="Britannic Bold" pitchFamily="34" charset="0"/>
              </a:rPr>
              <a:t>  </a:t>
            </a:r>
          </a:p>
          <a:p>
            <a:pPr>
              <a:lnSpc>
                <a:spcPct val="80000"/>
              </a:lnSpc>
            </a:pPr>
            <a:r>
              <a:rPr lang="en-US" sz="2400">
                <a:latin typeface="Britannic Bold" pitchFamily="34" charset="0"/>
              </a:rPr>
              <a:t>For example, a physical map would be a map of what you would see if you were looking down on Earth from space.</a:t>
            </a:r>
          </a:p>
        </p:txBody>
      </p:sp>
      <p:sp>
        <p:nvSpPr>
          <p:cNvPr id="90117" name="Rectangle 5"/>
          <p:cNvSpPr>
            <a:spLocks noGrp="1" noChangeArrowheads="1"/>
          </p:cNvSpPr>
          <p:nvPr>
            <p:ph sz="half" idx="2"/>
          </p:nvPr>
        </p:nvSpPr>
        <p:spPr/>
        <p:txBody>
          <a:bodyPr/>
          <a:lstStyle/>
          <a:p>
            <a:pPr>
              <a:lnSpc>
                <a:spcPct val="80000"/>
              </a:lnSpc>
            </a:pPr>
            <a:endParaRPr lang="en-US" sz="2400"/>
          </a:p>
        </p:txBody>
      </p:sp>
      <p:pic>
        <p:nvPicPr>
          <p:cNvPr id="90118" name="Picture 6" descr="USAfromSpace"/>
          <p:cNvPicPr>
            <a:picLocks noChangeAspect="1" noChangeArrowheads="1"/>
          </p:cNvPicPr>
          <p:nvPr/>
        </p:nvPicPr>
        <p:blipFill>
          <a:blip r:embed="rId2" cstate="print"/>
          <a:srcRect/>
          <a:stretch>
            <a:fillRect/>
          </a:stretch>
        </p:blipFill>
        <p:spPr bwMode="auto">
          <a:xfrm>
            <a:off x="4648200" y="2286000"/>
            <a:ext cx="4267200" cy="2743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228600"/>
            <a:ext cx="8229600" cy="1143000"/>
          </a:xfrm>
        </p:spPr>
        <p:txBody>
          <a:bodyPr/>
          <a:lstStyle/>
          <a:p>
            <a:r>
              <a:rPr lang="en-US" sz="2800">
                <a:solidFill>
                  <a:schemeClr val="tx1"/>
                </a:solidFill>
                <a:latin typeface="Britannic Bold" pitchFamily="34" charset="0"/>
              </a:rPr>
              <a:t>When you look at this map, what do you see?</a:t>
            </a:r>
          </a:p>
        </p:txBody>
      </p:sp>
      <p:pic>
        <p:nvPicPr>
          <p:cNvPr id="92165" name="Picture 5" descr="USAfromSpace"/>
          <p:cNvPicPr>
            <a:picLocks noChangeAspect="1" noChangeArrowheads="1"/>
          </p:cNvPicPr>
          <p:nvPr/>
        </p:nvPicPr>
        <p:blipFill>
          <a:blip r:embed="rId2" cstate="print"/>
          <a:srcRect/>
          <a:stretch>
            <a:fillRect/>
          </a:stretch>
        </p:blipFill>
        <p:spPr bwMode="auto">
          <a:xfrm>
            <a:off x="2286000" y="609600"/>
            <a:ext cx="4419600" cy="2841625"/>
          </a:xfrm>
          <a:prstGeom prst="rect">
            <a:avLst/>
          </a:prstGeom>
          <a:noFill/>
        </p:spPr>
      </p:pic>
      <p:sp>
        <p:nvSpPr>
          <p:cNvPr id="92166" name="Text Box 6"/>
          <p:cNvSpPr txBox="1">
            <a:spLocks noChangeArrowheads="1"/>
          </p:cNvSpPr>
          <p:nvPr/>
        </p:nvSpPr>
        <p:spPr bwMode="auto">
          <a:xfrm>
            <a:off x="685800" y="3505200"/>
            <a:ext cx="8153400" cy="2565400"/>
          </a:xfrm>
          <a:prstGeom prst="rect">
            <a:avLst/>
          </a:prstGeom>
          <a:noFill/>
          <a:ln w="9525">
            <a:noFill/>
            <a:miter lim="800000"/>
            <a:headEnd/>
            <a:tailEnd/>
          </a:ln>
          <a:effectLst/>
        </p:spPr>
        <p:txBody>
          <a:bodyPr>
            <a:spAutoFit/>
          </a:bodyPr>
          <a:lstStyle/>
          <a:p>
            <a:pPr>
              <a:spcBef>
                <a:spcPct val="50000"/>
              </a:spcBef>
            </a:pPr>
            <a:r>
              <a:rPr lang="en-US">
                <a:latin typeface="Britannic Bold" pitchFamily="34" charset="0"/>
              </a:rPr>
              <a:t>Notice you do not see country borders or city markings.  These divisions are created by people.  For example, there is no actual line dividing Texas from its bordering states.  </a:t>
            </a:r>
          </a:p>
          <a:p>
            <a:pPr>
              <a:spcBef>
                <a:spcPct val="50000"/>
              </a:spcBef>
            </a:pPr>
            <a:endParaRPr lang="en-US">
              <a:latin typeface="Britannic Bold" pitchFamily="34" charset="0"/>
            </a:endParaRPr>
          </a:p>
          <a:p>
            <a:pPr>
              <a:spcBef>
                <a:spcPct val="50000"/>
              </a:spcBef>
            </a:pPr>
            <a:r>
              <a:rPr lang="en-US">
                <a:latin typeface="Britannic Bold" pitchFamily="34" charset="0"/>
              </a:rPr>
              <a:t>Although some astronauts (with the use of binoculars believe it or not) are able to see roads, large ocean tankers, and even the Great Pyramids from space, at very high altitudes, none of these are visible and all you are left with are natural land formations.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title"/>
          </p:nvPr>
        </p:nvSpPr>
        <p:spPr/>
        <p:txBody>
          <a:bodyPr/>
          <a:lstStyle/>
          <a:p>
            <a:r>
              <a:rPr lang="en-US" sz="5400">
                <a:solidFill>
                  <a:schemeClr val="tx1"/>
                </a:solidFill>
                <a:latin typeface="Britannic Bold" pitchFamily="34" charset="0"/>
              </a:rPr>
              <a:t>Political Maps</a:t>
            </a:r>
          </a:p>
        </p:txBody>
      </p:sp>
      <p:sp>
        <p:nvSpPr>
          <p:cNvPr id="93189" name="Text Box 5"/>
          <p:cNvSpPr txBox="1">
            <a:spLocks noChangeArrowheads="1"/>
          </p:cNvSpPr>
          <p:nvPr/>
        </p:nvSpPr>
        <p:spPr bwMode="auto">
          <a:xfrm>
            <a:off x="533400" y="1371600"/>
            <a:ext cx="8153400" cy="4429125"/>
          </a:xfrm>
          <a:prstGeom prst="rect">
            <a:avLst/>
          </a:prstGeom>
          <a:noFill/>
          <a:ln w="9525">
            <a:noFill/>
            <a:miter lim="800000"/>
            <a:headEnd/>
            <a:tailEnd/>
          </a:ln>
          <a:effectLst/>
        </p:spPr>
        <p:txBody>
          <a:bodyPr>
            <a:spAutoFit/>
          </a:bodyPr>
          <a:lstStyle/>
          <a:p>
            <a:pPr>
              <a:spcBef>
                <a:spcPct val="50000"/>
              </a:spcBef>
            </a:pPr>
            <a:r>
              <a:rPr lang="en-US" sz="2400">
                <a:latin typeface="Britannic Bold" pitchFamily="34" charset="0"/>
              </a:rPr>
              <a:t>Unlike physical maps, political maps show how humans have impacted the landscape.  For example, city names, roads, country borders, etc. are all part of political maps.  </a:t>
            </a:r>
          </a:p>
          <a:p>
            <a:pPr>
              <a:spcBef>
                <a:spcPct val="50000"/>
              </a:spcBef>
            </a:pPr>
            <a:endParaRPr lang="en-US" sz="1600">
              <a:latin typeface="Britannic Bold" pitchFamily="34" charset="0"/>
            </a:endParaRPr>
          </a:p>
          <a:p>
            <a:pPr>
              <a:spcBef>
                <a:spcPct val="50000"/>
              </a:spcBef>
            </a:pPr>
            <a:r>
              <a:rPr lang="en-US" sz="2400">
                <a:latin typeface="Britannic Bold" pitchFamily="34" charset="0"/>
              </a:rPr>
              <a:t>Political maps change frequently (physical maps change very, very slowly through geologic processes) and must be redrawn often.  A political map of the world that is 50 years old is no longer accurate.  </a:t>
            </a:r>
          </a:p>
          <a:p>
            <a:pPr>
              <a:spcBef>
                <a:spcPct val="50000"/>
              </a:spcBef>
            </a:pPr>
            <a:endParaRPr lang="en-US" sz="1400">
              <a:latin typeface="Britannic Bold" pitchFamily="34" charset="0"/>
            </a:endParaRPr>
          </a:p>
          <a:p>
            <a:pPr>
              <a:spcBef>
                <a:spcPct val="50000"/>
              </a:spcBef>
            </a:pPr>
            <a:r>
              <a:rPr lang="en-US" sz="2400">
                <a:latin typeface="Britannic Bold" pitchFamily="34" charset="0"/>
              </a:rPr>
              <a:t>Wars and ethnic conflict are two major causes political maps change.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93189">
                                            <p:txEl>
                                              <p:pRg st="0" end="0"/>
                                            </p:txEl>
                                          </p:spTgt>
                                        </p:tgtEl>
                                        <p:attrNameLst>
                                          <p:attrName>style.visibility</p:attrName>
                                        </p:attrNameLst>
                                      </p:cBhvr>
                                      <p:to>
                                        <p:strVal val="visible"/>
                                      </p:to>
                                    </p:set>
                                    <p:animEffect transition="in" filter="fade">
                                      <p:cBhvr>
                                        <p:cTn id="7" dur="770" decel="100000"/>
                                        <p:tgtEl>
                                          <p:spTgt spid="93189">
                                            <p:txEl>
                                              <p:pRg st="0" end="0"/>
                                            </p:txEl>
                                          </p:spTgt>
                                        </p:tgtEl>
                                      </p:cBhvr>
                                    </p:animEffect>
                                    <p:animScale>
                                      <p:cBhvr>
                                        <p:cTn id="8" dur="770" decel="100000"/>
                                        <p:tgtEl>
                                          <p:spTgt spid="93189">
                                            <p:txEl>
                                              <p:pRg st="0" end="0"/>
                                            </p:txEl>
                                          </p:spTgt>
                                        </p:tgtEl>
                                      </p:cBhvr>
                                      <p:from x="10000" y="10000"/>
                                      <p:to x="200000" y="450000"/>
                                    </p:animScale>
                                    <p:animScale>
                                      <p:cBhvr>
                                        <p:cTn id="9" dur="1230" accel="100000" fill="hold">
                                          <p:stCondLst>
                                            <p:cond delay="770"/>
                                          </p:stCondLst>
                                        </p:cTn>
                                        <p:tgtEl>
                                          <p:spTgt spid="93189">
                                            <p:txEl>
                                              <p:pRg st="0" end="0"/>
                                            </p:txEl>
                                          </p:spTgt>
                                        </p:tgtEl>
                                      </p:cBhvr>
                                      <p:from x="200000" y="450000"/>
                                      <p:to x="100000" y="100000"/>
                                    </p:animScale>
                                    <p:set>
                                      <p:cBhvr>
                                        <p:cTn id="10" dur="770" fill="hold"/>
                                        <p:tgtEl>
                                          <p:spTgt spid="93189">
                                            <p:txEl>
                                              <p:pRg st="0" end="0"/>
                                            </p:txEl>
                                          </p:spTgt>
                                        </p:tgtEl>
                                        <p:attrNameLst>
                                          <p:attrName>ppt_x</p:attrName>
                                        </p:attrNameLst>
                                      </p:cBhvr>
                                      <p:to>
                                        <p:strVal val="(0.5)"/>
                                      </p:to>
                                    </p:set>
                                    <p:anim from="(0.5)" to="(#ppt_x)" calcmode="lin" valueType="num">
                                      <p:cBhvr>
                                        <p:cTn id="11" dur="1230" accel="100000" fill="hold">
                                          <p:stCondLst>
                                            <p:cond delay="770"/>
                                          </p:stCondLst>
                                        </p:cTn>
                                        <p:tgtEl>
                                          <p:spTgt spid="93189">
                                            <p:txEl>
                                              <p:pRg st="0" end="0"/>
                                            </p:txEl>
                                          </p:spTgt>
                                        </p:tgtEl>
                                        <p:attrNameLst>
                                          <p:attrName>ppt_x</p:attrName>
                                        </p:attrNameLst>
                                      </p:cBhvr>
                                    </p:anim>
                                    <p:set>
                                      <p:cBhvr>
                                        <p:cTn id="12" dur="770" fill="hold"/>
                                        <p:tgtEl>
                                          <p:spTgt spid="93189">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93189">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93189">
                                            <p:txEl>
                                              <p:pRg st="2" end="2"/>
                                            </p:txEl>
                                          </p:spTgt>
                                        </p:tgtEl>
                                        <p:attrNameLst>
                                          <p:attrName>style.visibility</p:attrName>
                                        </p:attrNameLst>
                                      </p:cBhvr>
                                      <p:to>
                                        <p:strVal val="visible"/>
                                      </p:to>
                                    </p:set>
                                    <p:animEffect transition="in" filter="fade">
                                      <p:cBhvr>
                                        <p:cTn id="18" dur="770" decel="100000"/>
                                        <p:tgtEl>
                                          <p:spTgt spid="93189">
                                            <p:txEl>
                                              <p:pRg st="2" end="2"/>
                                            </p:txEl>
                                          </p:spTgt>
                                        </p:tgtEl>
                                      </p:cBhvr>
                                    </p:animEffect>
                                    <p:animScale>
                                      <p:cBhvr>
                                        <p:cTn id="19" dur="770" decel="100000"/>
                                        <p:tgtEl>
                                          <p:spTgt spid="93189">
                                            <p:txEl>
                                              <p:pRg st="2" end="2"/>
                                            </p:txEl>
                                          </p:spTgt>
                                        </p:tgtEl>
                                      </p:cBhvr>
                                      <p:from x="10000" y="10000"/>
                                      <p:to x="200000" y="450000"/>
                                    </p:animScale>
                                    <p:animScale>
                                      <p:cBhvr>
                                        <p:cTn id="20" dur="1230" accel="100000" fill="hold">
                                          <p:stCondLst>
                                            <p:cond delay="770"/>
                                          </p:stCondLst>
                                        </p:cTn>
                                        <p:tgtEl>
                                          <p:spTgt spid="93189">
                                            <p:txEl>
                                              <p:pRg st="2" end="2"/>
                                            </p:txEl>
                                          </p:spTgt>
                                        </p:tgtEl>
                                      </p:cBhvr>
                                      <p:from x="200000" y="450000"/>
                                      <p:to x="100000" y="100000"/>
                                    </p:animScale>
                                    <p:set>
                                      <p:cBhvr>
                                        <p:cTn id="21" dur="770" fill="hold"/>
                                        <p:tgtEl>
                                          <p:spTgt spid="93189">
                                            <p:txEl>
                                              <p:pRg st="2" end="2"/>
                                            </p:txEl>
                                          </p:spTgt>
                                        </p:tgtEl>
                                        <p:attrNameLst>
                                          <p:attrName>ppt_x</p:attrName>
                                        </p:attrNameLst>
                                      </p:cBhvr>
                                      <p:to>
                                        <p:strVal val="(0.5)"/>
                                      </p:to>
                                    </p:set>
                                    <p:anim from="(0.5)" to="(#ppt_x)" calcmode="lin" valueType="num">
                                      <p:cBhvr>
                                        <p:cTn id="22" dur="1230" accel="100000" fill="hold">
                                          <p:stCondLst>
                                            <p:cond delay="770"/>
                                          </p:stCondLst>
                                        </p:cTn>
                                        <p:tgtEl>
                                          <p:spTgt spid="93189">
                                            <p:txEl>
                                              <p:pRg st="2" end="2"/>
                                            </p:txEl>
                                          </p:spTgt>
                                        </p:tgtEl>
                                        <p:attrNameLst>
                                          <p:attrName>ppt_x</p:attrName>
                                        </p:attrNameLst>
                                      </p:cBhvr>
                                    </p:anim>
                                    <p:set>
                                      <p:cBhvr>
                                        <p:cTn id="23" dur="770" fill="hold"/>
                                        <p:tgtEl>
                                          <p:spTgt spid="93189">
                                            <p:txEl>
                                              <p:pRg st="2" end="2"/>
                                            </p:txEl>
                                          </p:spTgt>
                                        </p:tgtEl>
                                        <p:attrNameLst>
                                          <p:attrName>ppt_y</p:attrName>
                                        </p:attrNameLst>
                                      </p:cBhvr>
                                      <p:to>
                                        <p:strVal val="(#ppt_y+0.4)"/>
                                      </p:to>
                                    </p:set>
                                    <p:anim from="(#ppt_y+0.4)" to="(#ppt_y)" calcmode="lin" valueType="num">
                                      <p:cBhvr>
                                        <p:cTn id="24" dur="1230" accel="100000" fill="hold">
                                          <p:stCondLst>
                                            <p:cond delay="770"/>
                                          </p:stCondLst>
                                        </p:cTn>
                                        <p:tgtEl>
                                          <p:spTgt spid="93189">
                                            <p:txEl>
                                              <p:pRg st="2" end="2"/>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93189">
                                            <p:txEl>
                                              <p:pRg st="4" end="4"/>
                                            </p:txEl>
                                          </p:spTgt>
                                        </p:tgtEl>
                                        <p:attrNameLst>
                                          <p:attrName>style.visibility</p:attrName>
                                        </p:attrNameLst>
                                      </p:cBhvr>
                                      <p:to>
                                        <p:strVal val="visible"/>
                                      </p:to>
                                    </p:set>
                                    <p:animEffect transition="in" filter="fade">
                                      <p:cBhvr>
                                        <p:cTn id="29" dur="770" decel="100000"/>
                                        <p:tgtEl>
                                          <p:spTgt spid="93189">
                                            <p:txEl>
                                              <p:pRg st="4" end="4"/>
                                            </p:txEl>
                                          </p:spTgt>
                                        </p:tgtEl>
                                      </p:cBhvr>
                                    </p:animEffect>
                                    <p:animScale>
                                      <p:cBhvr>
                                        <p:cTn id="30" dur="770" decel="100000"/>
                                        <p:tgtEl>
                                          <p:spTgt spid="93189">
                                            <p:txEl>
                                              <p:pRg st="4" end="4"/>
                                            </p:txEl>
                                          </p:spTgt>
                                        </p:tgtEl>
                                      </p:cBhvr>
                                      <p:from x="10000" y="10000"/>
                                      <p:to x="200000" y="450000"/>
                                    </p:animScale>
                                    <p:animScale>
                                      <p:cBhvr>
                                        <p:cTn id="31" dur="1230" accel="100000" fill="hold">
                                          <p:stCondLst>
                                            <p:cond delay="770"/>
                                          </p:stCondLst>
                                        </p:cTn>
                                        <p:tgtEl>
                                          <p:spTgt spid="93189">
                                            <p:txEl>
                                              <p:pRg st="4" end="4"/>
                                            </p:txEl>
                                          </p:spTgt>
                                        </p:tgtEl>
                                      </p:cBhvr>
                                      <p:from x="200000" y="450000"/>
                                      <p:to x="100000" y="100000"/>
                                    </p:animScale>
                                    <p:set>
                                      <p:cBhvr>
                                        <p:cTn id="32" dur="770" fill="hold"/>
                                        <p:tgtEl>
                                          <p:spTgt spid="93189">
                                            <p:txEl>
                                              <p:pRg st="4" end="4"/>
                                            </p:txEl>
                                          </p:spTgt>
                                        </p:tgtEl>
                                        <p:attrNameLst>
                                          <p:attrName>ppt_x</p:attrName>
                                        </p:attrNameLst>
                                      </p:cBhvr>
                                      <p:to>
                                        <p:strVal val="(0.5)"/>
                                      </p:to>
                                    </p:set>
                                    <p:anim from="(0.5)" to="(#ppt_x)" calcmode="lin" valueType="num">
                                      <p:cBhvr>
                                        <p:cTn id="33" dur="1230" accel="100000" fill="hold">
                                          <p:stCondLst>
                                            <p:cond delay="770"/>
                                          </p:stCondLst>
                                        </p:cTn>
                                        <p:tgtEl>
                                          <p:spTgt spid="93189">
                                            <p:txEl>
                                              <p:pRg st="4" end="4"/>
                                            </p:txEl>
                                          </p:spTgt>
                                        </p:tgtEl>
                                        <p:attrNameLst>
                                          <p:attrName>ppt_x</p:attrName>
                                        </p:attrNameLst>
                                      </p:cBhvr>
                                    </p:anim>
                                    <p:set>
                                      <p:cBhvr>
                                        <p:cTn id="34" dur="770" fill="hold"/>
                                        <p:tgtEl>
                                          <p:spTgt spid="93189">
                                            <p:txEl>
                                              <p:pRg st="4" end="4"/>
                                            </p:txEl>
                                          </p:spTgt>
                                        </p:tgtEl>
                                        <p:attrNameLst>
                                          <p:attrName>ppt_y</p:attrName>
                                        </p:attrNameLst>
                                      </p:cBhvr>
                                      <p:to>
                                        <p:strVal val="(#ppt_y+0.4)"/>
                                      </p:to>
                                    </p:set>
                                    <p:anim from="(#ppt_y+0.4)" to="(#ppt_y)" calcmode="lin" valueType="num">
                                      <p:cBhvr>
                                        <p:cTn id="35" dur="1230" accel="100000" fill="hold">
                                          <p:stCondLst>
                                            <p:cond delay="770"/>
                                          </p:stCondLst>
                                        </p:cTn>
                                        <p:tgtEl>
                                          <p:spTgt spid="93189">
                                            <p:txEl>
                                              <p:pRg st="4" end="4"/>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4"/>
          <p:cNvSpPr>
            <a:spLocks noGrp="1" noChangeArrowheads="1"/>
          </p:cNvSpPr>
          <p:nvPr>
            <p:ph type="title"/>
          </p:nvPr>
        </p:nvSpPr>
        <p:spPr/>
        <p:txBody>
          <a:bodyPr/>
          <a:lstStyle/>
          <a:p>
            <a:r>
              <a:rPr lang="en-US">
                <a:solidFill>
                  <a:schemeClr val="tx1"/>
                </a:solidFill>
                <a:latin typeface="Britannic Bold" pitchFamily="34" charset="0"/>
              </a:rPr>
              <a:t>Political Maps</a:t>
            </a:r>
          </a:p>
        </p:txBody>
      </p:sp>
      <p:pic>
        <p:nvPicPr>
          <p:cNvPr id="95238" name="Picture 6" descr="political_world_map_603"/>
          <p:cNvPicPr>
            <a:picLocks noChangeAspect="1" noChangeArrowheads="1"/>
          </p:cNvPicPr>
          <p:nvPr/>
        </p:nvPicPr>
        <p:blipFill>
          <a:blip r:embed="rId2" cstate="print">
            <a:clrChange>
              <a:clrFrom>
                <a:srgbClr val="FFFFFF"/>
              </a:clrFrom>
              <a:clrTo>
                <a:srgbClr val="FFFFFF">
                  <a:alpha val="0"/>
                </a:srgbClr>
              </a:clrTo>
            </a:clrChange>
          </a:blip>
          <a:srcRect l="1326" t="7339" r="1825" b="2141"/>
          <a:stretch>
            <a:fillRect/>
          </a:stretch>
        </p:blipFill>
        <p:spPr bwMode="auto">
          <a:xfrm>
            <a:off x="457200" y="1295400"/>
            <a:ext cx="8229600" cy="41719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a:solidFill>
                  <a:schemeClr val="tx1"/>
                </a:solidFill>
                <a:latin typeface="Britannic Bold" pitchFamily="34" charset="0"/>
              </a:rPr>
              <a:t>Thematic Maps</a:t>
            </a:r>
          </a:p>
        </p:txBody>
      </p:sp>
      <p:sp>
        <p:nvSpPr>
          <p:cNvPr id="97283" name="Rectangle 3"/>
          <p:cNvSpPr>
            <a:spLocks noGrp="1" noChangeArrowheads="1"/>
          </p:cNvSpPr>
          <p:nvPr>
            <p:ph type="body" idx="1"/>
          </p:nvPr>
        </p:nvSpPr>
        <p:spPr/>
        <p:txBody>
          <a:bodyPr/>
          <a:lstStyle/>
          <a:p>
            <a:r>
              <a:rPr lang="en-US">
                <a:latin typeface="Britannic Bold" pitchFamily="34" charset="0"/>
              </a:rPr>
              <a:t>Thematic maps can represent a variety of information including things like climate, precipitation, vegetation, elevation, population, life expectancy, etc.</a:t>
            </a:r>
          </a:p>
          <a:p>
            <a:endParaRPr lang="en-US">
              <a:latin typeface="Britannic Bold" pitchFamily="34" charset="0"/>
            </a:endParaRPr>
          </a:p>
          <a:p>
            <a:r>
              <a:rPr lang="en-US">
                <a:latin typeface="Britannic Bold" pitchFamily="34" charset="0"/>
              </a:rPr>
              <a:t>Thematic maps are generally used when you are looking at a single piece of information.</a:t>
            </a:r>
            <a:r>
              <a:rPr lang="en-US"/>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untain Top">
  <a:themeElements>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Mountain Top</Template>
  <TotalTime>205</TotalTime>
  <Words>648</Words>
  <Application>Microsoft Office PowerPoint</Application>
  <PresentationFormat>On-screen Show (4:3)</PresentationFormat>
  <Paragraphs>76</Paragraphs>
  <Slides>24</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Wingdings</vt:lpstr>
      <vt:lpstr>Britannic Bold</vt:lpstr>
      <vt:lpstr>Mountain Top</vt:lpstr>
      <vt:lpstr>Map Skills</vt:lpstr>
      <vt:lpstr>What is a map? </vt:lpstr>
      <vt:lpstr>Slide 3</vt:lpstr>
      <vt:lpstr>Types of Maps</vt:lpstr>
      <vt:lpstr>Physical Maps</vt:lpstr>
      <vt:lpstr>When you look at this map, what do you see?</vt:lpstr>
      <vt:lpstr>Political Maps</vt:lpstr>
      <vt:lpstr>Political Maps</vt:lpstr>
      <vt:lpstr>Thematic Maps</vt:lpstr>
      <vt:lpstr>Slide 10</vt:lpstr>
      <vt:lpstr>Creating a Thematic Map</vt:lpstr>
      <vt:lpstr>The classroom is set up in the following manner…</vt:lpstr>
      <vt:lpstr>Now choose what you want to know…</vt:lpstr>
      <vt:lpstr>Now you must choose a way to represent the information you have gathered.  I have chosen to use different colors so that we may see the distribution of topping preferences.</vt:lpstr>
      <vt:lpstr>For example, the thematic map of my classroom may look like this…</vt:lpstr>
      <vt:lpstr>According to this thematic map of the classroom, which pizza topping is the most popular?  </vt:lpstr>
      <vt:lpstr>Map Components</vt:lpstr>
      <vt:lpstr>Slide 18</vt:lpstr>
      <vt:lpstr>Slide 19</vt:lpstr>
      <vt:lpstr>Slide 20</vt:lpstr>
      <vt:lpstr>Slide 21</vt:lpstr>
      <vt:lpstr>Slide 22</vt:lpstr>
      <vt:lpstr>To help us review basic geographic terms that are used to create grids, we will play a game called GEOrobics. </vt:lpstr>
      <vt:lpstr>Slide 24</vt:lpstr>
    </vt:vector>
  </TitlesOfParts>
  <Company>Sam Houston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Maps, Graphs, and Charts</dc:title>
  <dc:creator>vis_049</dc:creator>
  <cp:lastModifiedBy>127ramirezc</cp:lastModifiedBy>
  <cp:revision>14</cp:revision>
  <dcterms:created xsi:type="dcterms:W3CDTF">2007-07-24T18:26:51Z</dcterms:created>
  <dcterms:modified xsi:type="dcterms:W3CDTF">2012-01-24T16:12:52Z</dcterms:modified>
</cp:coreProperties>
</file>